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handoutMasterIdLst>
    <p:handoutMasterId r:id="rId13"/>
  </p:handoutMasterIdLst>
  <p:sldIdLst>
    <p:sldId id="270" r:id="rId2"/>
    <p:sldId id="257" r:id="rId3"/>
    <p:sldId id="263" r:id="rId4"/>
    <p:sldId id="266" r:id="rId5"/>
    <p:sldId id="268" r:id="rId6"/>
    <p:sldId id="265" r:id="rId7"/>
    <p:sldId id="258" r:id="rId8"/>
    <p:sldId id="260" r:id="rId9"/>
    <p:sldId id="267" r:id="rId10"/>
    <p:sldId id="269" r:id="rId11"/>
  </p:sldIdLst>
  <p:sldSz cx="9720263" cy="7196138"/>
  <p:notesSz cx="6788150" cy="9923463"/>
  <p:defaultTextStyle>
    <a:defPPr>
      <a:defRPr lang="en-US"/>
    </a:defPPr>
    <a:lvl1pPr algn="l" rtl="0" eaLnBrk="0" fontAlgn="base" hangingPunct="0">
      <a:spcBef>
        <a:spcPct val="0"/>
      </a:spcBef>
      <a:spcAft>
        <a:spcPct val="0"/>
      </a:spcAft>
      <a:defRPr sz="12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12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12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12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12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2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2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2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2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A836"/>
    <a:srgbClr val="00ACEE"/>
    <a:srgbClr val="0000CC"/>
    <a:srgbClr val="E6E6E6"/>
    <a:srgbClr val="D7D7D7"/>
    <a:srgbClr val="E1F20D"/>
    <a:srgbClr val="E3782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90" d="100"/>
          <a:sy n="90" d="100"/>
        </p:scale>
        <p:origin x="-264" y="648"/>
      </p:cViewPr>
      <p:guideLst>
        <p:guide orient="horz" pos="2266"/>
        <p:guide pos="3061"/>
      </p:guideLst>
    </p:cSldViewPr>
  </p:slideViewPr>
  <p:notesTextViewPr>
    <p:cViewPr>
      <p:scale>
        <a:sx n="1" d="1"/>
        <a:sy n="1" d="1"/>
      </p:scale>
      <p:origin x="0" y="0"/>
    </p:cViewPr>
  </p:notesTextViewPr>
  <p:sorterViewPr>
    <p:cViewPr>
      <p:scale>
        <a:sx n="100" d="100"/>
        <a:sy n="100" d="100"/>
      </p:scale>
      <p:origin x="0" y="1992"/>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41532" cy="49617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endParaRPr lang="it-IT"/>
          </a:p>
        </p:txBody>
      </p:sp>
      <p:sp>
        <p:nvSpPr>
          <p:cNvPr id="26627" name="Rectangle 3"/>
          <p:cNvSpPr>
            <a:spLocks noGrp="1" noChangeArrowheads="1"/>
          </p:cNvSpPr>
          <p:nvPr>
            <p:ph type="dt" sz="quarter" idx="1"/>
          </p:nvPr>
        </p:nvSpPr>
        <p:spPr bwMode="auto">
          <a:xfrm>
            <a:off x="3845047" y="0"/>
            <a:ext cx="2941532" cy="49617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charset="0"/>
                <a:ea typeface="ＭＳ Ｐゴシック" charset="0"/>
                <a:cs typeface="ＭＳ Ｐゴシック" charset="0"/>
              </a:defRPr>
            </a:lvl1pPr>
          </a:lstStyle>
          <a:p>
            <a:pPr>
              <a:defRPr/>
            </a:pPr>
            <a:endParaRPr lang="it-IT"/>
          </a:p>
        </p:txBody>
      </p:sp>
      <p:sp>
        <p:nvSpPr>
          <p:cNvPr id="26628" name="Rectangle 4"/>
          <p:cNvSpPr>
            <a:spLocks noGrp="1" noChangeArrowheads="1"/>
          </p:cNvSpPr>
          <p:nvPr>
            <p:ph type="ftr" sz="quarter" idx="2"/>
          </p:nvPr>
        </p:nvSpPr>
        <p:spPr bwMode="auto">
          <a:xfrm>
            <a:off x="0" y="9425568"/>
            <a:ext cx="2941532" cy="49617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Arial" charset="0"/>
                <a:ea typeface="ＭＳ Ｐゴシック" charset="0"/>
                <a:cs typeface="ＭＳ Ｐゴシック" charset="0"/>
              </a:defRPr>
            </a:lvl1pPr>
          </a:lstStyle>
          <a:p>
            <a:pPr>
              <a:defRPr/>
            </a:pPr>
            <a:endParaRPr lang="it-IT"/>
          </a:p>
        </p:txBody>
      </p:sp>
      <p:sp>
        <p:nvSpPr>
          <p:cNvPr id="26629" name="Rectangle 5"/>
          <p:cNvSpPr>
            <a:spLocks noGrp="1" noChangeArrowheads="1"/>
          </p:cNvSpPr>
          <p:nvPr>
            <p:ph type="sldNum" sz="quarter" idx="3"/>
          </p:nvPr>
        </p:nvSpPr>
        <p:spPr bwMode="auto">
          <a:xfrm>
            <a:off x="3845047" y="9425568"/>
            <a:ext cx="2941532" cy="49617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fld id="{422696FB-8978-4388-B6C7-319A3288AB32}" type="slidenum">
              <a:rPr lang="it-IT"/>
              <a:pPr/>
              <a:t>‹N›</a:t>
            </a:fld>
            <a:endParaRPr lang="it-IT"/>
          </a:p>
        </p:txBody>
      </p:sp>
    </p:spTree>
    <p:extLst>
      <p:ext uri="{BB962C8B-B14F-4D97-AF65-F5344CB8AC3E}">
        <p14:creationId xmlns:p14="http://schemas.microsoft.com/office/powerpoint/2010/main" val="4252719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1532" cy="4961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endParaRPr lang="en-US"/>
          </a:p>
        </p:txBody>
      </p:sp>
      <p:sp>
        <p:nvSpPr>
          <p:cNvPr id="4099" name="Rectangle 3"/>
          <p:cNvSpPr>
            <a:spLocks noGrp="1" noChangeArrowheads="1"/>
          </p:cNvSpPr>
          <p:nvPr>
            <p:ph type="dt" idx="1"/>
          </p:nvPr>
        </p:nvSpPr>
        <p:spPr bwMode="auto">
          <a:xfrm>
            <a:off x="3846618" y="0"/>
            <a:ext cx="2941532" cy="4961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a:latin typeface="Arial" charset="0"/>
                <a:ea typeface="ＭＳ Ｐゴシック" charset="0"/>
                <a:cs typeface="ＭＳ Ｐゴシック"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881063" y="744538"/>
            <a:ext cx="50260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5087" y="4713645"/>
            <a:ext cx="4977977" cy="44655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Fare clic per modificare gli stili del testo dello schema</a:t>
            </a:r>
          </a:p>
          <a:p>
            <a:pPr lvl="1"/>
            <a:r>
              <a:rPr lang="en-US" noProof="0"/>
              <a:t>Secondo livello</a:t>
            </a:r>
          </a:p>
          <a:p>
            <a:pPr lvl="2"/>
            <a:r>
              <a:rPr lang="en-US" noProof="0"/>
              <a:t>Terzo livello</a:t>
            </a:r>
          </a:p>
          <a:p>
            <a:pPr lvl="3"/>
            <a:r>
              <a:rPr lang="en-US" noProof="0"/>
              <a:t>Quarto livello</a:t>
            </a:r>
          </a:p>
          <a:p>
            <a:pPr lvl="4"/>
            <a:r>
              <a:rPr lang="en-US" noProof="0"/>
              <a:t>Quinto livello</a:t>
            </a:r>
          </a:p>
        </p:txBody>
      </p:sp>
      <p:sp>
        <p:nvSpPr>
          <p:cNvPr id="4102" name="Rectangle 6"/>
          <p:cNvSpPr>
            <a:spLocks noGrp="1" noChangeArrowheads="1"/>
          </p:cNvSpPr>
          <p:nvPr>
            <p:ph type="ftr" sz="quarter" idx="4"/>
          </p:nvPr>
        </p:nvSpPr>
        <p:spPr bwMode="auto">
          <a:xfrm>
            <a:off x="0" y="9427290"/>
            <a:ext cx="2941532" cy="49617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a:latin typeface="Arial" charset="0"/>
                <a:ea typeface="ＭＳ Ｐゴシック" charset="0"/>
                <a:cs typeface="ＭＳ Ｐゴシック" charset="0"/>
              </a:defRPr>
            </a:lvl1pPr>
          </a:lstStyle>
          <a:p>
            <a:pPr>
              <a:defRPr/>
            </a:pPr>
            <a:endParaRPr lang="en-US"/>
          </a:p>
        </p:txBody>
      </p:sp>
      <p:sp>
        <p:nvSpPr>
          <p:cNvPr id="4103" name="Rectangle 7"/>
          <p:cNvSpPr>
            <a:spLocks noGrp="1" noChangeArrowheads="1"/>
          </p:cNvSpPr>
          <p:nvPr>
            <p:ph type="sldNum" sz="quarter" idx="5"/>
          </p:nvPr>
        </p:nvSpPr>
        <p:spPr bwMode="auto">
          <a:xfrm>
            <a:off x="3846618" y="9427290"/>
            <a:ext cx="2941532" cy="49617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a:lvl1pPr>
          </a:lstStyle>
          <a:p>
            <a:fld id="{8C509F31-BB2D-407C-882B-3329A6A3E28B}" type="slidenum">
              <a:rPr lang="en-US"/>
              <a:pPr/>
              <a:t>‹N›</a:t>
            </a:fld>
            <a:endParaRPr lang="en-US"/>
          </a:p>
        </p:txBody>
      </p:sp>
    </p:spTree>
    <p:extLst>
      <p:ext uri="{BB962C8B-B14F-4D97-AF65-F5344CB8AC3E}">
        <p14:creationId xmlns:p14="http://schemas.microsoft.com/office/powerpoint/2010/main" val="3168860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charset="0"/>
        <a:ea typeface="ＭＳ Ｐゴシック" charset="0"/>
        <a:cs typeface="Geneva" charset="0"/>
      </a:defRPr>
    </a:lvl1pPr>
    <a:lvl2pPr marL="457200" algn="l" rtl="0" eaLnBrk="0" fontAlgn="base" hangingPunct="0">
      <a:spcBef>
        <a:spcPct val="30000"/>
      </a:spcBef>
      <a:spcAft>
        <a:spcPct val="0"/>
      </a:spcAft>
      <a:defRPr sz="900" kern="1200">
        <a:solidFill>
          <a:schemeClr val="tx1"/>
        </a:solidFill>
        <a:latin typeface="Arial" charset="0"/>
        <a:ea typeface="Geneva" charset="-128"/>
        <a:cs typeface="Geneva" charset="0"/>
      </a:defRPr>
    </a:lvl2pPr>
    <a:lvl3pPr marL="914400" algn="l" rtl="0" eaLnBrk="0" fontAlgn="base" hangingPunct="0">
      <a:spcBef>
        <a:spcPct val="30000"/>
      </a:spcBef>
      <a:spcAft>
        <a:spcPct val="0"/>
      </a:spcAft>
      <a:defRPr sz="900" kern="1200">
        <a:solidFill>
          <a:schemeClr val="tx1"/>
        </a:solidFill>
        <a:latin typeface="Arial" charset="0"/>
        <a:ea typeface="Geneva" charset="-128"/>
        <a:cs typeface="Geneva" charset="0"/>
      </a:defRPr>
    </a:lvl3pPr>
    <a:lvl4pPr marL="1371600" algn="l" rtl="0" eaLnBrk="0" fontAlgn="base" hangingPunct="0">
      <a:spcBef>
        <a:spcPct val="30000"/>
      </a:spcBef>
      <a:spcAft>
        <a:spcPct val="0"/>
      </a:spcAft>
      <a:defRPr sz="900" kern="1200">
        <a:solidFill>
          <a:schemeClr val="tx1"/>
        </a:solidFill>
        <a:latin typeface="Arial" charset="0"/>
        <a:ea typeface="Geneva" charset="-128"/>
        <a:cs typeface="Geneva" charset="0"/>
      </a:defRPr>
    </a:lvl4pPr>
    <a:lvl5pPr marL="1828800" algn="l" rtl="0" eaLnBrk="0" fontAlgn="base" hangingPunct="0">
      <a:spcBef>
        <a:spcPct val="30000"/>
      </a:spcBef>
      <a:spcAft>
        <a:spcPct val="0"/>
      </a:spcAft>
      <a:defRPr sz="900" kern="1200">
        <a:solidFill>
          <a:schemeClr val="tx1"/>
        </a:solidFill>
        <a:latin typeface="Arial" charset="0"/>
        <a:ea typeface="Geneva" charset="-128"/>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uppo 9"/>
          <p:cNvGrpSpPr>
            <a:grpSpLocks/>
          </p:cNvGrpSpPr>
          <p:nvPr/>
        </p:nvGrpSpPr>
        <p:grpSpPr bwMode="auto">
          <a:xfrm>
            <a:off x="0" y="0"/>
            <a:ext cx="9717088" cy="7199313"/>
            <a:chOff x="0" y="0"/>
            <a:chExt cx="9717088" cy="7199313"/>
          </a:xfrm>
        </p:grpSpPr>
        <p:sp>
          <p:nvSpPr>
            <p:cNvPr id="5" name="Line 9"/>
            <p:cNvSpPr>
              <a:spLocks noChangeShapeType="1"/>
            </p:cNvSpPr>
            <p:nvPr/>
          </p:nvSpPr>
          <p:spPr bwMode="auto">
            <a:xfrm>
              <a:off x="1216025" y="2971800"/>
              <a:ext cx="8501063" cy="0"/>
            </a:xfrm>
            <a:prstGeom prst="line">
              <a:avLst/>
            </a:prstGeom>
            <a:noFill/>
            <a:ln w="12700">
              <a:solidFill>
                <a:srgbClr val="E2001A"/>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 name="Line 10"/>
            <p:cNvSpPr>
              <a:spLocks noChangeShapeType="1"/>
            </p:cNvSpPr>
            <p:nvPr/>
          </p:nvSpPr>
          <p:spPr bwMode="auto">
            <a:xfrm>
              <a:off x="1216025" y="6400800"/>
              <a:ext cx="8501063" cy="0"/>
            </a:xfrm>
            <a:prstGeom prst="line">
              <a:avLst/>
            </a:prstGeom>
            <a:noFill/>
            <a:ln w="12700">
              <a:solidFill>
                <a:srgbClr val="E2001A"/>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Line 11"/>
            <p:cNvSpPr>
              <a:spLocks noChangeShapeType="1"/>
            </p:cNvSpPr>
            <p:nvPr/>
          </p:nvSpPr>
          <p:spPr bwMode="auto">
            <a:xfrm>
              <a:off x="1216025" y="3738563"/>
              <a:ext cx="8501063" cy="0"/>
            </a:xfrm>
            <a:prstGeom prst="line">
              <a:avLst/>
            </a:prstGeom>
            <a:noFill/>
            <a:ln w="12700">
              <a:solidFill>
                <a:srgbClr val="E2001A"/>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8" name="Picture 14"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46175" cy="719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0" descr="UC B partner"/>
            <p:cNvPicPr>
              <a:picLocks noChangeAspect="1" noChangeArrowheads="1"/>
            </p:cNvPicPr>
            <p:nvPr/>
          </p:nvPicPr>
          <p:blipFill>
            <a:blip r:embed="rId3">
              <a:extLst>
                <a:ext uri="{28A0092B-C50C-407E-A947-70E740481C1C}">
                  <a14:useLocalDpi xmlns:a14="http://schemas.microsoft.com/office/drawing/2010/main" val="0"/>
                </a:ext>
              </a:extLst>
            </a:blip>
            <a:srcRect l="12352" r="42043"/>
            <a:stretch>
              <a:fillRect/>
            </a:stretch>
          </p:blipFill>
          <p:spPr bwMode="auto">
            <a:xfrm>
              <a:off x="1143000" y="490538"/>
              <a:ext cx="24384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magine 15" descr="logo 15 years neg rosso.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7950" y="5421313"/>
              <a:ext cx="6477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magine 16" descr="UCL_Official Bank.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99065" y="379606"/>
              <a:ext cx="1442197" cy="9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2"/>
          <p:cNvSpPr>
            <a:spLocks noGrp="1" noChangeArrowheads="1"/>
          </p:cNvSpPr>
          <p:nvPr>
            <p:ph type="ctrTitle"/>
          </p:nvPr>
        </p:nvSpPr>
        <p:spPr>
          <a:xfrm>
            <a:off x="1211263" y="1666875"/>
            <a:ext cx="8154987" cy="1219200"/>
          </a:xfrm>
        </p:spPr>
        <p:txBody>
          <a:bodyPr anchor="b"/>
          <a:lstStyle>
            <a:lvl1pPr>
              <a:defRPr sz="2400"/>
            </a:lvl1pPr>
          </a:lstStyle>
          <a:p>
            <a:r>
              <a:rPr lang="it-IT" smtClean="0"/>
              <a:t>Fare clic per modificare lo stile del titolo</a:t>
            </a:r>
            <a:endParaRPr lang="it-IT"/>
          </a:p>
        </p:txBody>
      </p:sp>
      <p:sp>
        <p:nvSpPr>
          <p:cNvPr id="3075" name="Rectangle 3"/>
          <p:cNvSpPr>
            <a:spLocks noGrp="1" noChangeArrowheads="1"/>
          </p:cNvSpPr>
          <p:nvPr>
            <p:ph type="subTitle" idx="1"/>
          </p:nvPr>
        </p:nvSpPr>
        <p:spPr>
          <a:xfrm>
            <a:off x="1211263" y="3028950"/>
            <a:ext cx="8154987" cy="609600"/>
          </a:xfrm>
        </p:spPr>
        <p:txBody>
          <a:bodyPr anchor="b"/>
          <a:lstStyle>
            <a:lvl1pPr marL="0" indent="0">
              <a:buFont typeface="Wingdings" charset="0"/>
              <a:buNone/>
              <a:defRPr/>
            </a:lvl1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1208179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sldNum" sz="quarter" idx="10"/>
          </p:nvPr>
        </p:nvSpPr>
        <p:spPr>
          <a:ln/>
        </p:spPr>
        <p:txBody>
          <a:bodyPr/>
          <a:lstStyle>
            <a:lvl1pPr>
              <a:defRPr/>
            </a:lvl1pPr>
          </a:lstStyle>
          <a:p>
            <a:fld id="{98DD684B-42BE-4342-B4FB-9241C6D6DA8B}" type="slidenum">
              <a:rPr lang="en-US"/>
              <a:pPr/>
              <a:t>‹N›</a:t>
            </a:fld>
            <a:endParaRPr lang="en-US"/>
          </a:p>
        </p:txBody>
      </p:sp>
    </p:spTree>
    <p:extLst>
      <p:ext uri="{BB962C8B-B14F-4D97-AF65-F5344CB8AC3E}">
        <p14:creationId xmlns:p14="http://schemas.microsoft.com/office/powerpoint/2010/main" val="413005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327900" y="0"/>
            <a:ext cx="2038350" cy="6297613"/>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211263" y="0"/>
            <a:ext cx="5964237" cy="629761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sldNum" sz="quarter" idx="10"/>
          </p:nvPr>
        </p:nvSpPr>
        <p:spPr>
          <a:ln/>
        </p:spPr>
        <p:txBody>
          <a:bodyPr/>
          <a:lstStyle>
            <a:lvl1pPr>
              <a:defRPr/>
            </a:lvl1pPr>
          </a:lstStyle>
          <a:p>
            <a:fld id="{A9AF4E67-7EF1-4164-93DB-8F5ECB65C743}" type="slidenum">
              <a:rPr lang="en-US"/>
              <a:pPr/>
              <a:t>‹N›</a:t>
            </a:fld>
            <a:endParaRPr lang="en-US"/>
          </a:p>
        </p:txBody>
      </p:sp>
    </p:spTree>
    <p:extLst>
      <p:ext uri="{BB962C8B-B14F-4D97-AF65-F5344CB8AC3E}">
        <p14:creationId xmlns:p14="http://schemas.microsoft.com/office/powerpoint/2010/main" val="569252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211263" y="0"/>
            <a:ext cx="8154987" cy="950913"/>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1211263" y="1258888"/>
            <a:ext cx="4000500" cy="5038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grafico 3"/>
          <p:cNvSpPr>
            <a:spLocks noGrp="1"/>
          </p:cNvSpPr>
          <p:nvPr>
            <p:ph type="chart" sz="half" idx="2"/>
          </p:nvPr>
        </p:nvSpPr>
        <p:spPr>
          <a:xfrm>
            <a:off x="5364163" y="1258888"/>
            <a:ext cx="4002087" cy="5038725"/>
          </a:xfrm>
        </p:spPr>
        <p:txBody>
          <a:bodyPr/>
          <a:lstStyle/>
          <a:p>
            <a:pPr lvl="0"/>
            <a:r>
              <a:rPr lang="it-IT" noProof="0" smtClean="0"/>
              <a:t>Fare clic sull'icona per inserire un grafico</a:t>
            </a:r>
          </a:p>
        </p:txBody>
      </p:sp>
      <p:sp>
        <p:nvSpPr>
          <p:cNvPr id="5" name="Rectangle 6"/>
          <p:cNvSpPr>
            <a:spLocks noGrp="1" noChangeArrowheads="1"/>
          </p:cNvSpPr>
          <p:nvPr>
            <p:ph type="sldNum" sz="quarter" idx="10"/>
          </p:nvPr>
        </p:nvSpPr>
        <p:spPr>
          <a:ln/>
        </p:spPr>
        <p:txBody>
          <a:bodyPr/>
          <a:lstStyle>
            <a:lvl1pPr>
              <a:defRPr/>
            </a:lvl1pPr>
          </a:lstStyle>
          <a:p>
            <a:fld id="{9F1639A8-796A-40A3-BF04-6512AEB9B0D7}" type="slidenum">
              <a:rPr lang="en-US"/>
              <a:pPr/>
              <a:t>‹N›</a:t>
            </a:fld>
            <a:endParaRPr lang="en-US"/>
          </a:p>
        </p:txBody>
      </p:sp>
    </p:spTree>
    <p:extLst>
      <p:ext uri="{BB962C8B-B14F-4D97-AF65-F5344CB8AC3E}">
        <p14:creationId xmlns:p14="http://schemas.microsoft.com/office/powerpoint/2010/main" val="2678663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1211263" y="0"/>
            <a:ext cx="8154987" cy="950913"/>
          </a:xfrm>
        </p:spPr>
        <p:txBody>
          <a:bodyPr/>
          <a:lstStyle/>
          <a:p>
            <a:r>
              <a:rPr lang="it-IT" smtClean="0"/>
              <a:t>Fare clic per modificare lo stile del titolo</a:t>
            </a:r>
            <a:endParaRPr lang="it-IT"/>
          </a:p>
        </p:txBody>
      </p:sp>
      <p:sp>
        <p:nvSpPr>
          <p:cNvPr id="3" name="Segnaposto grafico 2"/>
          <p:cNvSpPr>
            <a:spLocks noGrp="1"/>
          </p:cNvSpPr>
          <p:nvPr>
            <p:ph type="chart" sz="half" idx="1"/>
          </p:nvPr>
        </p:nvSpPr>
        <p:spPr>
          <a:xfrm>
            <a:off x="1211263" y="1258888"/>
            <a:ext cx="4000500" cy="5038725"/>
          </a:xfrm>
        </p:spPr>
        <p:txBody>
          <a:bodyPr/>
          <a:lstStyle/>
          <a:p>
            <a:pPr lvl="0"/>
            <a:r>
              <a:rPr lang="it-IT" noProof="0" smtClean="0"/>
              <a:t>Fare clic sull'icona per inserire un grafico</a:t>
            </a:r>
          </a:p>
        </p:txBody>
      </p:sp>
      <p:sp>
        <p:nvSpPr>
          <p:cNvPr id="4" name="Segnaposto testo 3"/>
          <p:cNvSpPr>
            <a:spLocks noGrp="1"/>
          </p:cNvSpPr>
          <p:nvPr>
            <p:ph type="body" sz="half" idx="2"/>
          </p:nvPr>
        </p:nvSpPr>
        <p:spPr>
          <a:xfrm>
            <a:off x="5364163" y="1258888"/>
            <a:ext cx="4002087" cy="5038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6"/>
          <p:cNvSpPr>
            <a:spLocks noGrp="1" noChangeArrowheads="1"/>
          </p:cNvSpPr>
          <p:nvPr>
            <p:ph type="sldNum" sz="quarter" idx="10"/>
          </p:nvPr>
        </p:nvSpPr>
        <p:spPr>
          <a:ln/>
        </p:spPr>
        <p:txBody>
          <a:bodyPr/>
          <a:lstStyle>
            <a:lvl1pPr>
              <a:defRPr/>
            </a:lvl1pPr>
          </a:lstStyle>
          <a:p>
            <a:fld id="{3CF26629-ADEA-413B-9CFE-A8A515B539EA}" type="slidenum">
              <a:rPr lang="en-US"/>
              <a:pPr/>
              <a:t>‹N›</a:t>
            </a:fld>
            <a:endParaRPr lang="en-US"/>
          </a:p>
        </p:txBody>
      </p:sp>
    </p:spTree>
    <p:extLst>
      <p:ext uri="{BB962C8B-B14F-4D97-AF65-F5344CB8AC3E}">
        <p14:creationId xmlns:p14="http://schemas.microsoft.com/office/powerpoint/2010/main" val="80395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sldNum" sz="quarter" idx="10"/>
          </p:nvPr>
        </p:nvSpPr>
        <p:spPr>
          <a:ln/>
        </p:spPr>
        <p:txBody>
          <a:bodyPr/>
          <a:lstStyle>
            <a:lvl1pPr>
              <a:defRPr/>
            </a:lvl1pPr>
          </a:lstStyle>
          <a:p>
            <a:fld id="{91086483-C8C7-4D2E-9BEB-340FE4D03B70}" type="slidenum">
              <a:rPr lang="en-US"/>
              <a:pPr/>
              <a:t>‹N›</a:t>
            </a:fld>
            <a:endParaRPr lang="en-US"/>
          </a:p>
        </p:txBody>
      </p:sp>
    </p:spTree>
    <p:extLst>
      <p:ext uri="{BB962C8B-B14F-4D97-AF65-F5344CB8AC3E}">
        <p14:creationId xmlns:p14="http://schemas.microsoft.com/office/powerpoint/2010/main" val="704935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68350" y="4624388"/>
            <a:ext cx="8261350" cy="1428750"/>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68350" y="3049588"/>
            <a:ext cx="8261350"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6"/>
          <p:cNvSpPr>
            <a:spLocks noGrp="1" noChangeArrowheads="1"/>
          </p:cNvSpPr>
          <p:nvPr>
            <p:ph type="sldNum" sz="quarter" idx="10"/>
          </p:nvPr>
        </p:nvSpPr>
        <p:spPr>
          <a:ln/>
        </p:spPr>
        <p:txBody>
          <a:bodyPr/>
          <a:lstStyle>
            <a:lvl1pPr>
              <a:defRPr/>
            </a:lvl1pPr>
          </a:lstStyle>
          <a:p>
            <a:fld id="{663A9B8C-7253-4C23-B677-E4AD1BA478E3}" type="slidenum">
              <a:rPr lang="en-US"/>
              <a:pPr/>
              <a:t>‹N›</a:t>
            </a:fld>
            <a:endParaRPr lang="en-US"/>
          </a:p>
        </p:txBody>
      </p:sp>
    </p:spTree>
    <p:extLst>
      <p:ext uri="{BB962C8B-B14F-4D97-AF65-F5344CB8AC3E}">
        <p14:creationId xmlns:p14="http://schemas.microsoft.com/office/powerpoint/2010/main" val="56016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211263" y="1258888"/>
            <a:ext cx="4000500"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364163" y="1258888"/>
            <a:ext cx="4002087"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6"/>
          <p:cNvSpPr>
            <a:spLocks noGrp="1" noChangeArrowheads="1"/>
          </p:cNvSpPr>
          <p:nvPr>
            <p:ph type="sldNum" sz="quarter" idx="10"/>
          </p:nvPr>
        </p:nvSpPr>
        <p:spPr>
          <a:ln/>
        </p:spPr>
        <p:txBody>
          <a:bodyPr/>
          <a:lstStyle>
            <a:lvl1pPr>
              <a:defRPr/>
            </a:lvl1pPr>
          </a:lstStyle>
          <a:p>
            <a:fld id="{5B79CCAF-139E-4BC3-ACB1-8D0001A0DBE8}" type="slidenum">
              <a:rPr lang="en-US"/>
              <a:pPr/>
              <a:t>‹N›</a:t>
            </a:fld>
            <a:endParaRPr lang="en-US"/>
          </a:p>
        </p:txBody>
      </p:sp>
    </p:spTree>
    <p:extLst>
      <p:ext uri="{BB962C8B-B14F-4D97-AF65-F5344CB8AC3E}">
        <p14:creationId xmlns:p14="http://schemas.microsoft.com/office/powerpoint/2010/main" val="1958679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85775" y="288925"/>
            <a:ext cx="8748713" cy="1198563"/>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85775" y="1611313"/>
            <a:ext cx="4295775" cy="6715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85775" y="2282825"/>
            <a:ext cx="4295775" cy="4144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937125" y="1611313"/>
            <a:ext cx="4297363" cy="6715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937125" y="2282825"/>
            <a:ext cx="4297363" cy="4144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6"/>
          <p:cNvSpPr>
            <a:spLocks noGrp="1" noChangeArrowheads="1"/>
          </p:cNvSpPr>
          <p:nvPr>
            <p:ph type="sldNum" sz="quarter" idx="10"/>
          </p:nvPr>
        </p:nvSpPr>
        <p:spPr>
          <a:ln/>
        </p:spPr>
        <p:txBody>
          <a:bodyPr/>
          <a:lstStyle>
            <a:lvl1pPr>
              <a:defRPr/>
            </a:lvl1pPr>
          </a:lstStyle>
          <a:p>
            <a:fld id="{CDFC9996-5A4A-422B-8020-53D2A93AFBCB}" type="slidenum">
              <a:rPr lang="en-US"/>
              <a:pPr/>
              <a:t>‹N›</a:t>
            </a:fld>
            <a:endParaRPr lang="en-US"/>
          </a:p>
        </p:txBody>
      </p:sp>
    </p:spTree>
    <p:extLst>
      <p:ext uri="{BB962C8B-B14F-4D97-AF65-F5344CB8AC3E}">
        <p14:creationId xmlns:p14="http://schemas.microsoft.com/office/powerpoint/2010/main" val="156085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6"/>
          <p:cNvSpPr>
            <a:spLocks noGrp="1" noChangeArrowheads="1"/>
          </p:cNvSpPr>
          <p:nvPr>
            <p:ph type="sldNum" sz="quarter" idx="10"/>
          </p:nvPr>
        </p:nvSpPr>
        <p:spPr>
          <a:ln/>
        </p:spPr>
        <p:txBody>
          <a:bodyPr/>
          <a:lstStyle>
            <a:lvl1pPr>
              <a:defRPr/>
            </a:lvl1pPr>
          </a:lstStyle>
          <a:p>
            <a:fld id="{C1D738F9-2115-487B-A691-4E8C3DE4CDA5}" type="slidenum">
              <a:rPr lang="en-US"/>
              <a:pPr/>
              <a:t>‹N›</a:t>
            </a:fld>
            <a:endParaRPr lang="en-US"/>
          </a:p>
        </p:txBody>
      </p:sp>
    </p:spTree>
    <p:extLst>
      <p:ext uri="{BB962C8B-B14F-4D97-AF65-F5344CB8AC3E}">
        <p14:creationId xmlns:p14="http://schemas.microsoft.com/office/powerpoint/2010/main" val="347245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97B5409-D7B5-45A2-A77A-8FE0820A3280}" type="slidenum">
              <a:rPr lang="en-US"/>
              <a:pPr/>
              <a:t>‹N›</a:t>
            </a:fld>
            <a:endParaRPr lang="en-US"/>
          </a:p>
        </p:txBody>
      </p:sp>
    </p:spTree>
    <p:extLst>
      <p:ext uri="{BB962C8B-B14F-4D97-AF65-F5344CB8AC3E}">
        <p14:creationId xmlns:p14="http://schemas.microsoft.com/office/powerpoint/2010/main" val="315572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85775" y="285750"/>
            <a:ext cx="3198813" cy="122078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800475" y="285750"/>
            <a:ext cx="5434013" cy="61420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85775" y="1506538"/>
            <a:ext cx="3198813" cy="4921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
          <p:cNvSpPr>
            <a:spLocks noGrp="1" noChangeArrowheads="1"/>
          </p:cNvSpPr>
          <p:nvPr>
            <p:ph type="sldNum" sz="quarter" idx="10"/>
          </p:nvPr>
        </p:nvSpPr>
        <p:spPr>
          <a:ln/>
        </p:spPr>
        <p:txBody>
          <a:bodyPr/>
          <a:lstStyle>
            <a:lvl1pPr>
              <a:defRPr/>
            </a:lvl1pPr>
          </a:lstStyle>
          <a:p>
            <a:fld id="{97DAFECC-1114-439D-914B-CE78D894151B}" type="slidenum">
              <a:rPr lang="en-US"/>
              <a:pPr/>
              <a:t>‹N›</a:t>
            </a:fld>
            <a:endParaRPr lang="en-US"/>
          </a:p>
        </p:txBody>
      </p:sp>
    </p:spTree>
    <p:extLst>
      <p:ext uri="{BB962C8B-B14F-4D97-AF65-F5344CB8AC3E}">
        <p14:creationId xmlns:p14="http://schemas.microsoft.com/office/powerpoint/2010/main" val="1509019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05000" y="5037138"/>
            <a:ext cx="5832475" cy="59531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905000" y="642938"/>
            <a:ext cx="5832475" cy="431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p>
        </p:txBody>
      </p:sp>
      <p:sp>
        <p:nvSpPr>
          <p:cNvPr id="4" name="Segnaposto testo 3"/>
          <p:cNvSpPr>
            <a:spLocks noGrp="1"/>
          </p:cNvSpPr>
          <p:nvPr>
            <p:ph type="body" sz="half" idx="2"/>
          </p:nvPr>
        </p:nvSpPr>
        <p:spPr>
          <a:xfrm>
            <a:off x="1905000" y="5632450"/>
            <a:ext cx="583247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
          <p:cNvSpPr>
            <a:spLocks noGrp="1" noChangeArrowheads="1"/>
          </p:cNvSpPr>
          <p:nvPr>
            <p:ph type="sldNum" sz="quarter" idx="10"/>
          </p:nvPr>
        </p:nvSpPr>
        <p:spPr>
          <a:ln/>
        </p:spPr>
        <p:txBody>
          <a:bodyPr/>
          <a:lstStyle>
            <a:lvl1pPr>
              <a:defRPr/>
            </a:lvl1pPr>
          </a:lstStyle>
          <a:p>
            <a:fld id="{464A43BB-A8F7-4359-8940-73AFFE70729E}" type="slidenum">
              <a:rPr lang="en-US"/>
              <a:pPr/>
              <a:t>‹N›</a:t>
            </a:fld>
            <a:endParaRPr lang="en-US"/>
          </a:p>
        </p:txBody>
      </p:sp>
    </p:spTree>
    <p:extLst>
      <p:ext uri="{BB962C8B-B14F-4D97-AF65-F5344CB8AC3E}">
        <p14:creationId xmlns:p14="http://schemas.microsoft.com/office/powerpoint/2010/main" val="351554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11263" y="0"/>
            <a:ext cx="8154987"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it-IT" smtClean="0"/>
              <a:t>Fare clic per modificare stile</a:t>
            </a:r>
          </a:p>
        </p:txBody>
      </p:sp>
      <p:sp>
        <p:nvSpPr>
          <p:cNvPr id="1027" name="Rectangle 3"/>
          <p:cNvSpPr>
            <a:spLocks noGrp="1" noChangeArrowheads="1"/>
          </p:cNvSpPr>
          <p:nvPr>
            <p:ph type="body" idx="1"/>
          </p:nvPr>
        </p:nvSpPr>
        <p:spPr bwMode="auto">
          <a:xfrm>
            <a:off x="1211263" y="1258888"/>
            <a:ext cx="8154987" cy="50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30" name="Rectangle 6"/>
          <p:cNvSpPr>
            <a:spLocks noGrp="1" noChangeArrowheads="1"/>
          </p:cNvSpPr>
          <p:nvPr>
            <p:ph type="sldNum" sz="quarter" idx="4"/>
          </p:nvPr>
        </p:nvSpPr>
        <p:spPr bwMode="auto">
          <a:xfrm>
            <a:off x="0" y="6391275"/>
            <a:ext cx="838200" cy="4794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ctr">
              <a:defRPr b="1">
                <a:solidFill>
                  <a:srgbClr val="E2001A"/>
                </a:solidFill>
              </a:defRPr>
            </a:lvl1pPr>
          </a:lstStyle>
          <a:p>
            <a:fld id="{0DA92836-38BB-4908-9C8F-2BADBF0180FB}" type="slidenum">
              <a:rPr lang="en-US"/>
              <a:pPr/>
              <a:t>‹N›</a:t>
            </a:fld>
            <a:endParaRPr lang="en-US"/>
          </a:p>
        </p:txBody>
      </p:sp>
      <p:grpSp>
        <p:nvGrpSpPr>
          <p:cNvPr id="1029" name="Group 32"/>
          <p:cNvGrpSpPr>
            <a:grpSpLocks/>
          </p:cNvGrpSpPr>
          <p:nvPr/>
        </p:nvGrpSpPr>
        <p:grpSpPr bwMode="auto">
          <a:xfrm>
            <a:off x="254000" y="0"/>
            <a:ext cx="9467850" cy="7196138"/>
            <a:chOff x="160" y="0"/>
            <a:chExt cx="5964" cy="4533"/>
          </a:xfrm>
        </p:grpSpPr>
        <p:sp>
          <p:nvSpPr>
            <p:cNvPr id="2" name="Line 7"/>
            <p:cNvSpPr>
              <a:spLocks noChangeShapeType="1"/>
            </p:cNvSpPr>
            <p:nvPr/>
          </p:nvSpPr>
          <p:spPr bwMode="auto">
            <a:xfrm>
              <a:off x="530" y="0"/>
              <a:ext cx="0" cy="4533"/>
            </a:xfrm>
            <a:prstGeom prst="line">
              <a:avLst/>
            </a:prstGeom>
            <a:noFill/>
            <a:ln w="12700">
              <a:solidFill>
                <a:srgbClr val="E2001A"/>
              </a:solidFill>
              <a:round/>
              <a:headEnd/>
              <a:tailEnd type="none" w="med" len="lg"/>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1031" name="Line 9"/>
            <p:cNvSpPr>
              <a:spLocks noChangeShapeType="1"/>
            </p:cNvSpPr>
            <p:nvPr/>
          </p:nvSpPr>
          <p:spPr bwMode="auto">
            <a:xfrm>
              <a:off x="763" y="608"/>
              <a:ext cx="5360" cy="0"/>
            </a:xfrm>
            <a:prstGeom prst="line">
              <a:avLst/>
            </a:prstGeom>
            <a:noFill/>
            <a:ln w="12700">
              <a:solidFill>
                <a:srgbClr val="E2001A"/>
              </a:solidFill>
              <a:round/>
              <a:headEnd/>
              <a:tailEnd type="none" w="med" len="lg"/>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1032" name="Line 10"/>
            <p:cNvSpPr>
              <a:spLocks noChangeShapeType="1"/>
            </p:cNvSpPr>
            <p:nvPr/>
          </p:nvSpPr>
          <p:spPr bwMode="auto">
            <a:xfrm>
              <a:off x="764" y="4044"/>
              <a:ext cx="5360" cy="0"/>
            </a:xfrm>
            <a:prstGeom prst="line">
              <a:avLst/>
            </a:prstGeom>
            <a:noFill/>
            <a:ln w="12700">
              <a:solidFill>
                <a:srgbClr val="E2001A"/>
              </a:solidFill>
              <a:round/>
              <a:headEnd/>
              <a:tailEnd type="none" w="med" len="lg"/>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pic>
          <p:nvPicPr>
            <p:cNvPr id="1033" name="Picture 31" descr="UC B partner"/>
            <p:cNvPicPr>
              <a:picLocks noChangeAspect="1" noChangeArrowheads="1"/>
            </p:cNvPicPr>
            <p:nvPr/>
          </p:nvPicPr>
          <p:blipFill>
            <a:blip r:embed="rId15">
              <a:extLst>
                <a:ext uri="{28A0092B-C50C-407E-A947-70E740481C1C}">
                  <a14:useLocalDpi xmlns:a14="http://schemas.microsoft.com/office/drawing/2010/main" val="0"/>
                </a:ext>
              </a:extLst>
            </a:blip>
            <a:srcRect l="-60" t="-475" r="42815" b="475"/>
            <a:stretch>
              <a:fillRect/>
            </a:stretch>
          </p:blipFill>
          <p:spPr bwMode="auto">
            <a:xfrm rot="-5400000">
              <a:off x="-216" y="592"/>
              <a:ext cx="96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hf hdr="0" ftr="0" dt="0"/>
  <p:txStyles>
    <p:titleStyle>
      <a:lvl1pPr algn="l" defTabSz="966788" rtl="0" eaLnBrk="1" fontAlgn="base" hangingPunct="1">
        <a:spcBef>
          <a:spcPct val="0"/>
        </a:spcBef>
        <a:spcAft>
          <a:spcPct val="0"/>
        </a:spcAft>
        <a:defRPr sz="2000" b="1">
          <a:solidFill>
            <a:schemeClr val="tx2"/>
          </a:solidFill>
          <a:latin typeface="+mj-lt"/>
          <a:ea typeface="+mj-ea"/>
          <a:cs typeface="+mj-cs"/>
        </a:defRPr>
      </a:lvl1pPr>
      <a:lvl2pPr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2pPr>
      <a:lvl3pPr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3pPr>
      <a:lvl4pPr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4pPr>
      <a:lvl5pPr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5pPr>
      <a:lvl6pPr marL="457200"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6pPr>
      <a:lvl7pPr marL="914400"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7pPr>
      <a:lvl8pPr marL="1371600"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8pPr>
      <a:lvl9pPr marL="1828800" algn="l" defTabSz="966788" rtl="0" eaLnBrk="1" fontAlgn="base" hangingPunct="1">
        <a:spcBef>
          <a:spcPct val="0"/>
        </a:spcBef>
        <a:spcAft>
          <a:spcPct val="0"/>
        </a:spcAft>
        <a:defRPr sz="2000" b="1">
          <a:solidFill>
            <a:schemeClr val="tx2"/>
          </a:solidFill>
          <a:latin typeface="Arial" charset="0"/>
          <a:ea typeface="ＭＳ Ｐゴシック" charset="0"/>
          <a:cs typeface="ＭＳ Ｐゴシック" charset="0"/>
        </a:defRPr>
      </a:lvl9pPr>
    </p:titleStyle>
    <p:bodyStyle>
      <a:lvl1pPr marL="190500" indent="-190500" algn="l" defTabSz="966788" rtl="0" eaLnBrk="1" fontAlgn="base" hangingPunct="1">
        <a:spcBef>
          <a:spcPct val="20000"/>
        </a:spcBef>
        <a:spcAft>
          <a:spcPct val="0"/>
        </a:spcAft>
        <a:buClr>
          <a:srgbClr val="E2001A"/>
        </a:buClr>
        <a:buFont typeface="Wingdings" pitchFamily="2" charset="2"/>
        <a:buChar char="n"/>
        <a:defRPr sz="1200">
          <a:solidFill>
            <a:schemeClr val="tx1"/>
          </a:solidFill>
          <a:latin typeface="+mn-lt"/>
          <a:ea typeface="+mn-ea"/>
          <a:cs typeface="+mn-cs"/>
        </a:defRPr>
      </a:lvl1pPr>
      <a:lvl2pPr marL="573088" indent="-192088" algn="l" defTabSz="966788" rtl="0" eaLnBrk="1" fontAlgn="base" hangingPunct="1">
        <a:spcBef>
          <a:spcPct val="20000"/>
        </a:spcBef>
        <a:spcAft>
          <a:spcPct val="0"/>
        </a:spcAft>
        <a:buClr>
          <a:srgbClr val="E2001A"/>
        </a:buClr>
        <a:buFont typeface="Wingdings" pitchFamily="2" charset="2"/>
        <a:buChar char="n"/>
        <a:defRPr sz="1200">
          <a:solidFill>
            <a:schemeClr val="tx1"/>
          </a:solidFill>
          <a:latin typeface="+mn-lt"/>
          <a:ea typeface="+mn-ea"/>
          <a:cs typeface="+mn-cs"/>
        </a:defRPr>
      </a:lvl2pPr>
      <a:lvl3pPr marL="955675" indent="-192088" algn="l" defTabSz="966788" rtl="0" eaLnBrk="1" fontAlgn="base" hangingPunct="1">
        <a:spcBef>
          <a:spcPct val="20000"/>
        </a:spcBef>
        <a:spcAft>
          <a:spcPct val="0"/>
        </a:spcAft>
        <a:buClr>
          <a:srgbClr val="E2001A"/>
        </a:buClr>
        <a:buFont typeface="Wingdings" pitchFamily="2" charset="2"/>
        <a:buChar char="n"/>
        <a:defRPr sz="1200">
          <a:solidFill>
            <a:schemeClr val="tx1"/>
          </a:solidFill>
          <a:latin typeface="+mn-lt"/>
          <a:ea typeface="+mn-ea"/>
          <a:cs typeface="+mn-cs"/>
        </a:defRPr>
      </a:lvl3pPr>
      <a:lvl4pPr marL="1331913" indent="-185738" algn="l" defTabSz="966788" rtl="0" eaLnBrk="1" fontAlgn="base" hangingPunct="1">
        <a:spcBef>
          <a:spcPct val="20000"/>
        </a:spcBef>
        <a:spcAft>
          <a:spcPct val="0"/>
        </a:spcAft>
        <a:buClr>
          <a:srgbClr val="E2001A"/>
        </a:buClr>
        <a:buFont typeface="Wingdings" pitchFamily="2" charset="2"/>
        <a:buChar char="n"/>
        <a:defRPr sz="1200">
          <a:solidFill>
            <a:schemeClr val="tx1"/>
          </a:solidFill>
          <a:latin typeface="+mn-lt"/>
          <a:ea typeface="+mn-ea"/>
          <a:cs typeface="+mn-cs"/>
        </a:defRPr>
      </a:lvl4pPr>
      <a:lvl5pPr marL="1714500" indent="-192088" algn="l" defTabSz="966788" rtl="0" eaLnBrk="1" fontAlgn="base" hangingPunct="1">
        <a:spcBef>
          <a:spcPct val="20000"/>
        </a:spcBef>
        <a:spcAft>
          <a:spcPct val="0"/>
        </a:spcAft>
        <a:buClr>
          <a:srgbClr val="E2001A"/>
        </a:buClr>
        <a:buFont typeface="Wingdings" pitchFamily="2" charset="2"/>
        <a:buChar char="n"/>
        <a:defRPr sz="1200">
          <a:solidFill>
            <a:schemeClr val="tx1"/>
          </a:solidFill>
          <a:latin typeface="+mn-lt"/>
          <a:ea typeface="+mn-ea"/>
          <a:cs typeface="+mn-cs"/>
        </a:defRPr>
      </a:lvl5pPr>
      <a:lvl6pPr marL="2171700" indent="-192088" algn="l" defTabSz="966788" rtl="0" eaLnBrk="1" fontAlgn="base" hangingPunct="1">
        <a:spcBef>
          <a:spcPct val="20000"/>
        </a:spcBef>
        <a:spcAft>
          <a:spcPct val="0"/>
        </a:spcAft>
        <a:buClr>
          <a:srgbClr val="E2001A"/>
        </a:buClr>
        <a:buFont typeface="Wingdings" charset="0"/>
        <a:buChar char="n"/>
        <a:defRPr sz="1200">
          <a:solidFill>
            <a:schemeClr val="tx1"/>
          </a:solidFill>
          <a:latin typeface="+mn-lt"/>
          <a:ea typeface="+mn-ea"/>
          <a:cs typeface="+mn-cs"/>
        </a:defRPr>
      </a:lvl6pPr>
      <a:lvl7pPr marL="2628900" indent="-192088" algn="l" defTabSz="966788" rtl="0" eaLnBrk="1" fontAlgn="base" hangingPunct="1">
        <a:spcBef>
          <a:spcPct val="20000"/>
        </a:spcBef>
        <a:spcAft>
          <a:spcPct val="0"/>
        </a:spcAft>
        <a:buClr>
          <a:srgbClr val="E2001A"/>
        </a:buClr>
        <a:buFont typeface="Wingdings" charset="0"/>
        <a:buChar char="n"/>
        <a:defRPr sz="1200">
          <a:solidFill>
            <a:schemeClr val="tx1"/>
          </a:solidFill>
          <a:latin typeface="+mn-lt"/>
          <a:ea typeface="+mn-ea"/>
          <a:cs typeface="+mn-cs"/>
        </a:defRPr>
      </a:lvl7pPr>
      <a:lvl8pPr marL="3086100" indent="-192088" algn="l" defTabSz="966788" rtl="0" eaLnBrk="1" fontAlgn="base" hangingPunct="1">
        <a:spcBef>
          <a:spcPct val="20000"/>
        </a:spcBef>
        <a:spcAft>
          <a:spcPct val="0"/>
        </a:spcAft>
        <a:buClr>
          <a:srgbClr val="E2001A"/>
        </a:buClr>
        <a:buFont typeface="Wingdings" charset="0"/>
        <a:buChar char="n"/>
        <a:defRPr sz="1200">
          <a:solidFill>
            <a:schemeClr val="tx1"/>
          </a:solidFill>
          <a:latin typeface="+mn-lt"/>
          <a:ea typeface="+mn-ea"/>
          <a:cs typeface="+mn-cs"/>
        </a:defRPr>
      </a:lvl8pPr>
      <a:lvl9pPr marL="3543300" indent="-192088" algn="l" defTabSz="966788" rtl="0" eaLnBrk="1" fontAlgn="base" hangingPunct="1">
        <a:spcBef>
          <a:spcPct val="20000"/>
        </a:spcBef>
        <a:spcAft>
          <a:spcPct val="0"/>
        </a:spcAft>
        <a:buClr>
          <a:srgbClr val="E2001A"/>
        </a:buClr>
        <a:buFont typeface="Wingdings" charset="0"/>
        <a:buChar char="n"/>
        <a:defRPr sz="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unicredit.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p:txBody>
          <a:bodyPr/>
          <a:lstStyle/>
          <a:p>
            <a:r>
              <a:rPr lang="it-IT" dirty="0" smtClean="0"/>
              <a:t>JEREMIE SICILIA PMI</a:t>
            </a:r>
          </a:p>
        </p:txBody>
      </p:sp>
      <p:sp>
        <p:nvSpPr>
          <p:cNvPr id="17410" name="Rectangle 3"/>
          <p:cNvSpPr>
            <a:spLocks noGrp="1" noChangeArrowheads="1"/>
          </p:cNvSpPr>
          <p:nvPr>
            <p:ph type="subTitle" idx="1"/>
          </p:nvPr>
        </p:nvSpPr>
        <p:spPr/>
        <p:txBody>
          <a:bodyPr/>
          <a:lstStyle/>
          <a:p>
            <a:r>
              <a:rPr lang="it-IT" sz="1600" dirty="0"/>
              <a:t>Un nuovo strumento finanziario "a condizioni agevolate</a:t>
            </a:r>
            <a:r>
              <a:rPr lang="it-IT" sz="1600" dirty="0" smtClean="0"/>
              <a:t>" per le Imprese siciliane</a:t>
            </a:r>
          </a:p>
        </p:txBody>
      </p:sp>
      <p:sp>
        <p:nvSpPr>
          <p:cNvPr id="17411" name="Rectangle 4"/>
          <p:cNvSpPr>
            <a:spLocks noChangeArrowheads="1"/>
          </p:cNvSpPr>
          <p:nvPr/>
        </p:nvSpPr>
        <p:spPr bwMode="auto">
          <a:xfrm>
            <a:off x="1211263" y="4894213"/>
            <a:ext cx="8097837" cy="14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33195" anchor="b"/>
          <a:lstStyle/>
          <a:p>
            <a:pPr defTabSz="883664">
              <a:buSzPct val="120000"/>
            </a:pPr>
            <a:r>
              <a:rPr lang="it-IT" sz="1050" i="1" dirty="0"/>
              <a:t>Gregorio </a:t>
            </a:r>
            <a:r>
              <a:rPr lang="it-IT" sz="1050" i="1" dirty="0" smtClean="0"/>
              <a:t>Squadrito</a:t>
            </a:r>
          </a:p>
          <a:p>
            <a:pPr defTabSz="883664">
              <a:buSzPct val="120000"/>
            </a:pPr>
            <a:r>
              <a:rPr lang="it-IT" sz="1050" i="1" dirty="0" smtClean="0"/>
              <a:t>Riccardo Benanti</a:t>
            </a:r>
          </a:p>
          <a:p>
            <a:pPr defTabSz="883664">
              <a:buSzPct val="120000"/>
            </a:pPr>
            <a:endParaRPr lang="it-IT" i="1" dirty="0"/>
          </a:p>
          <a:p>
            <a:pPr defTabSz="883664">
              <a:buSzPct val="120000"/>
            </a:pPr>
            <a:r>
              <a:rPr lang="it-IT" sz="1050" i="1" dirty="0" smtClean="0"/>
              <a:t>Commerciale Corporate Region </a:t>
            </a:r>
            <a:r>
              <a:rPr lang="it-IT" sz="1050" i="1" dirty="0"/>
              <a:t>Sicilia </a:t>
            </a:r>
          </a:p>
        </p:txBody>
      </p:sp>
      <p:sp>
        <p:nvSpPr>
          <p:cNvPr id="17412" name="Rectangle 5"/>
          <p:cNvSpPr>
            <a:spLocks noChangeArrowheads="1"/>
          </p:cNvSpPr>
          <p:nvPr/>
        </p:nvSpPr>
        <p:spPr bwMode="auto">
          <a:xfrm>
            <a:off x="1212850" y="6597650"/>
            <a:ext cx="1981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966788"/>
            <a:r>
              <a:rPr lang="it-IT" sz="1000" dirty="0" smtClean="0"/>
              <a:t>Palermo</a:t>
            </a:r>
            <a:r>
              <a:rPr lang="it-IT" sz="1000" b="1" dirty="0" smtClean="0"/>
              <a:t>,</a:t>
            </a:r>
            <a:r>
              <a:rPr lang="it-IT" sz="1000" dirty="0" smtClean="0"/>
              <a:t>  20 Gennaio 2015</a:t>
            </a:r>
            <a:endParaRPr lang="it-IT" sz="1000" dirty="0"/>
          </a:p>
        </p:txBody>
      </p:sp>
    </p:spTree>
    <p:extLst>
      <p:ext uri="{BB962C8B-B14F-4D97-AF65-F5344CB8AC3E}">
        <p14:creationId xmlns:p14="http://schemas.microsoft.com/office/powerpoint/2010/main" val="1294609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JEREMIE SICILIA PMI </a:t>
            </a:r>
            <a:endParaRPr lang="en-US" dirty="0"/>
          </a:p>
        </p:txBody>
      </p:sp>
      <p:sp>
        <p:nvSpPr>
          <p:cNvPr id="4" name="Segnaposto numero diapositiva 3"/>
          <p:cNvSpPr>
            <a:spLocks noGrp="1"/>
          </p:cNvSpPr>
          <p:nvPr>
            <p:ph type="sldNum" sz="quarter" idx="10"/>
          </p:nvPr>
        </p:nvSpPr>
        <p:spPr/>
        <p:txBody>
          <a:bodyPr/>
          <a:lstStyle/>
          <a:p>
            <a:fld id="{91086483-C8C7-4D2E-9BEB-340FE4D03B70}" type="slidenum">
              <a:rPr lang="en-US" smtClean="0"/>
              <a:pPr/>
              <a:t>10</a:t>
            </a:fld>
            <a:endParaRPr lang="en-US"/>
          </a:p>
        </p:txBody>
      </p:sp>
      <p:sp>
        <p:nvSpPr>
          <p:cNvPr id="6" name="Rettangolo 5"/>
          <p:cNvSpPr/>
          <p:nvPr/>
        </p:nvSpPr>
        <p:spPr>
          <a:xfrm>
            <a:off x="2915915" y="2904778"/>
            <a:ext cx="4015843" cy="553998"/>
          </a:xfrm>
          <a:prstGeom prst="rect">
            <a:avLst/>
          </a:prstGeom>
        </p:spPr>
        <p:txBody>
          <a:bodyPr wrap="none">
            <a:spAutoFit/>
          </a:bodyPr>
          <a:lstStyle/>
          <a:p>
            <a:r>
              <a:rPr lang="en-US" sz="3000" dirty="0"/>
              <a:t>Grazie per </a:t>
            </a:r>
            <a:r>
              <a:rPr lang="en-US" sz="3000" dirty="0" err="1"/>
              <a:t>l'attenzione</a:t>
            </a:r>
            <a:endParaRPr lang="en-US" sz="3000" dirty="0"/>
          </a:p>
        </p:txBody>
      </p:sp>
    </p:spTree>
    <p:extLst>
      <p:ext uri="{BB962C8B-B14F-4D97-AF65-F5344CB8AC3E}">
        <p14:creationId xmlns:p14="http://schemas.microsoft.com/office/powerpoint/2010/main" val="361671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1200">
                <a:solidFill>
                  <a:schemeClr val="tx1"/>
                </a:solidFill>
                <a:latin typeface="Arial" pitchFamily="34" charset="0"/>
                <a:ea typeface="ＭＳ Ｐゴシック" pitchFamily="34" charset="-128"/>
              </a:defRPr>
            </a:lvl1pPr>
            <a:lvl2pPr marL="742950" indent="-285750" defTabSz="966788">
              <a:defRPr sz="1200">
                <a:solidFill>
                  <a:schemeClr val="tx1"/>
                </a:solidFill>
                <a:latin typeface="Arial" pitchFamily="34" charset="0"/>
                <a:ea typeface="ＭＳ Ｐゴシック" pitchFamily="34" charset="-128"/>
              </a:defRPr>
            </a:lvl2pPr>
            <a:lvl3pPr marL="1143000" indent="-228600" defTabSz="966788">
              <a:defRPr sz="1200">
                <a:solidFill>
                  <a:schemeClr val="tx1"/>
                </a:solidFill>
                <a:latin typeface="Arial" pitchFamily="34" charset="0"/>
                <a:ea typeface="ＭＳ Ｐゴシック" pitchFamily="34" charset="-128"/>
              </a:defRPr>
            </a:lvl3pPr>
            <a:lvl4pPr marL="1600200" indent="-228600" defTabSz="966788">
              <a:defRPr sz="1200">
                <a:solidFill>
                  <a:schemeClr val="tx1"/>
                </a:solidFill>
                <a:latin typeface="Arial" pitchFamily="34" charset="0"/>
                <a:ea typeface="ＭＳ Ｐゴシック" pitchFamily="34" charset="-128"/>
              </a:defRPr>
            </a:lvl4pPr>
            <a:lvl5pPr marL="2057400" indent="-228600" defTabSz="966788">
              <a:defRPr sz="1200">
                <a:solidFill>
                  <a:schemeClr val="tx1"/>
                </a:solidFill>
                <a:latin typeface="Arial" pitchFamily="34" charset="0"/>
                <a:ea typeface="ＭＳ Ｐゴシック" pitchFamily="34" charset="-128"/>
              </a:defRPr>
            </a:lvl5pPr>
            <a:lvl6pPr marL="25146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fld id="{13A9AFFB-BB2A-444A-9913-A20255509F2C}" type="slidenum">
              <a:rPr lang="en-US">
                <a:solidFill>
                  <a:srgbClr val="E2001A"/>
                </a:solidFill>
              </a:rPr>
              <a:pPr/>
              <a:t>2</a:t>
            </a:fld>
            <a:endParaRPr lang="en-US">
              <a:solidFill>
                <a:srgbClr val="E2001A"/>
              </a:solidFill>
            </a:endParaRPr>
          </a:p>
        </p:txBody>
      </p:sp>
      <p:sp>
        <p:nvSpPr>
          <p:cNvPr id="18434" name="Rectangle 7"/>
          <p:cNvSpPr>
            <a:spLocks noGrp="1" noChangeArrowheads="1"/>
          </p:cNvSpPr>
          <p:nvPr>
            <p:ph type="title"/>
          </p:nvPr>
        </p:nvSpPr>
        <p:spPr>
          <a:xfrm>
            <a:off x="1211263" y="-4763"/>
            <a:ext cx="8154987" cy="965201"/>
          </a:xfrm>
          <a:noFill/>
        </p:spPr>
        <p:txBody>
          <a:bodyPr/>
          <a:lstStyle/>
          <a:p>
            <a:pPr defTabSz="914400"/>
            <a:r>
              <a:rPr lang="it-IT" dirty="0" smtClean="0"/>
              <a:t>JEREMIE SICILIA PMI – L'ACCORDO TRA UNICREDIT E FEI</a:t>
            </a:r>
          </a:p>
        </p:txBody>
      </p:sp>
      <p:sp>
        <p:nvSpPr>
          <p:cNvPr id="18435" name="Rectangle 8"/>
          <p:cNvSpPr>
            <a:spLocks noGrp="1" noChangeArrowheads="1"/>
          </p:cNvSpPr>
          <p:nvPr>
            <p:ph type="body" idx="1"/>
          </p:nvPr>
        </p:nvSpPr>
        <p:spPr>
          <a:noFill/>
        </p:spPr>
        <p:txBody>
          <a:bodyPr anchor="ctr"/>
          <a:lstStyle/>
          <a:p>
            <a:pPr marL="382588" indent="-382588" algn="just">
              <a:lnSpc>
                <a:spcPct val="140000"/>
              </a:lnSpc>
            </a:pPr>
            <a:r>
              <a:rPr lang="it-IT" sz="2000" dirty="0" smtClean="0"/>
              <a:t>Il Fondo Europeo per gli Investimenti (FEI) ed UniCredit hanno sottoscritto il 3 Giugno 2014 un nuovo accordo nell’ambito dell’iniziativa JEREMIE Sicilia al fine di sostenere le micro, piccole e medie imprese (</a:t>
            </a:r>
            <a:r>
              <a:rPr lang="it-IT" sz="2000" b="1" dirty="0" smtClean="0"/>
              <a:t>PMI</a:t>
            </a:r>
            <a:r>
              <a:rPr lang="it-IT" sz="2000" dirty="0" smtClean="0"/>
              <a:t>) dell’isola. </a:t>
            </a:r>
          </a:p>
          <a:p>
            <a:pPr marL="382588" indent="-382588" algn="just">
              <a:lnSpc>
                <a:spcPct val="140000"/>
              </a:lnSpc>
            </a:pPr>
            <a:r>
              <a:rPr lang="it-IT" sz="2000" dirty="0" smtClean="0"/>
              <a:t>Il </a:t>
            </a:r>
            <a:r>
              <a:rPr lang="it-IT" sz="2000" b="1" dirty="0" smtClean="0"/>
              <a:t>Plafond</a:t>
            </a:r>
            <a:r>
              <a:rPr lang="it-IT" sz="2000" dirty="0" smtClean="0"/>
              <a:t> </a:t>
            </a:r>
            <a:r>
              <a:rPr lang="it-IT" sz="2000" b="1" dirty="0" smtClean="0"/>
              <a:t>complessivo </a:t>
            </a:r>
            <a:r>
              <a:rPr lang="it-IT" sz="2000" dirty="0" smtClean="0"/>
              <a:t>è</a:t>
            </a:r>
            <a:r>
              <a:rPr lang="it-IT" sz="2000" b="1" dirty="0" smtClean="0"/>
              <a:t> pari a 50,7 milioni di Euro, </a:t>
            </a:r>
            <a:r>
              <a:rPr lang="it-IT" sz="2000" dirty="0" smtClean="0"/>
              <a:t>di cui 22,8 milioni di Euro quota FEI JEREMIE e 27,9 milioni di Euro quota UniCredit.</a:t>
            </a:r>
          </a:p>
          <a:p>
            <a:pPr marL="382588" indent="-382588" algn="just">
              <a:lnSpc>
                <a:spcPct val="140000"/>
              </a:lnSpc>
            </a:pPr>
            <a:r>
              <a:rPr lang="it-IT" sz="2000" dirty="0"/>
              <a:t>Lo strumento finanziario è in parte co-finanziato dal Fondo </a:t>
            </a:r>
            <a:r>
              <a:rPr lang="it-IT" sz="2000" dirty="0" smtClean="0"/>
              <a:t>Europeo di </a:t>
            </a:r>
            <a:r>
              <a:rPr lang="it-IT" sz="2000" dirty="0"/>
              <a:t>Sviluppo Regionale (FESR) e </a:t>
            </a:r>
            <a:r>
              <a:rPr lang="it-IT" sz="2000" dirty="0" smtClean="0"/>
              <a:t>dalla Regione </a:t>
            </a:r>
            <a:r>
              <a:rPr lang="it-IT" sz="2000" dirty="0"/>
              <a:t>Sicilia nell'ambito </a:t>
            </a:r>
            <a:r>
              <a:rPr lang="it-IT" sz="2000" dirty="0" smtClean="0"/>
              <a:t>del Programma </a:t>
            </a:r>
            <a:r>
              <a:rPr lang="it-IT" sz="2000" dirty="0"/>
              <a:t>Operativo FESR </a:t>
            </a:r>
            <a:r>
              <a:rPr lang="it-IT" sz="2000" dirty="0" smtClean="0"/>
              <a:t>2007/2013, </a:t>
            </a:r>
            <a:r>
              <a:rPr lang="it-IT" sz="2000" dirty="0"/>
              <a:t>Obiettivo convergenza.</a:t>
            </a:r>
            <a:endParaRPr lang="it-IT"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1263" y="0"/>
            <a:ext cx="8257380" cy="950913"/>
          </a:xfrm>
        </p:spPr>
        <p:txBody>
          <a:bodyPr/>
          <a:lstStyle/>
          <a:p>
            <a:r>
              <a:rPr lang="it-IT" dirty="0" smtClean="0"/>
              <a:t>JEREMIE SICILIA PMI – BENEFICIARI E PROGRAMMI FINANZIABILI</a:t>
            </a:r>
            <a:endParaRPr lang="en-US" dirty="0"/>
          </a:p>
        </p:txBody>
      </p:sp>
      <p:sp>
        <p:nvSpPr>
          <p:cNvPr id="3" name="Segnaposto contenuto 2"/>
          <p:cNvSpPr>
            <a:spLocks noGrp="1"/>
          </p:cNvSpPr>
          <p:nvPr>
            <p:ph idx="1"/>
          </p:nvPr>
        </p:nvSpPr>
        <p:spPr/>
        <p:txBody>
          <a:bodyPr/>
          <a:lstStyle/>
          <a:p>
            <a:pPr algn="just"/>
            <a:r>
              <a:rPr lang="it-IT" sz="1600" b="1" dirty="0" smtClean="0">
                <a:latin typeface="+mj-lt"/>
              </a:rPr>
              <a:t>Beneficiari</a:t>
            </a:r>
            <a:r>
              <a:rPr lang="it-IT" sz="1600" dirty="0" smtClean="0">
                <a:latin typeface="+mj-lt"/>
              </a:rPr>
              <a:t>: micro, piccole e medie imprese industriali, artigianali, commerciali e di servizi con sede legale e unità produttiva nel territorio della Regione. Le PMI possono avere anche sede legale fuori dalla Regione a condizione di avere una sede secondaria in Sicilia e di essere  operanti nel territorio della Regione.</a:t>
            </a:r>
          </a:p>
          <a:p>
            <a:pPr algn="just"/>
            <a:r>
              <a:rPr lang="it-IT" sz="1600" b="1" dirty="0" smtClean="0">
                <a:latin typeface="+mj-lt"/>
              </a:rPr>
              <a:t>Programmi finanziabili:</a:t>
            </a:r>
          </a:p>
          <a:p>
            <a:pPr algn="just">
              <a:buFont typeface="Courier New" panose="02070309020205020404" pitchFamily="49" charset="0"/>
              <a:buChar char="o"/>
            </a:pPr>
            <a:r>
              <a:rPr lang="it-IT" sz="1600" dirty="0" smtClean="0">
                <a:latin typeface="+mj-lt"/>
              </a:rPr>
              <a:t>investimenti in attivi materiali e immateriali,</a:t>
            </a:r>
          </a:p>
          <a:p>
            <a:pPr algn="just">
              <a:buFont typeface="Courier New" panose="02070309020205020404" pitchFamily="49" charset="0"/>
              <a:buChar char="o"/>
            </a:pPr>
            <a:r>
              <a:rPr lang="it-IT" sz="1600" dirty="0" smtClean="0">
                <a:latin typeface="+mj-lt"/>
              </a:rPr>
              <a:t>capitale di funzionamento per il fabbisogno finanziario legato alle attività di sviluppo dell’attività di impresa,</a:t>
            </a:r>
          </a:p>
          <a:p>
            <a:pPr algn="just">
              <a:buFont typeface="Courier New" panose="02070309020205020404" pitchFamily="49" charset="0"/>
              <a:buChar char="o"/>
            </a:pPr>
            <a:r>
              <a:rPr lang="it-IT" sz="1600" dirty="0" smtClean="0">
                <a:latin typeface="+mj-lt"/>
              </a:rPr>
              <a:t>capitale circolante collegato ad attività di business, nuova o esistente, di una PMI, come evidenziato e descritto dal business plan proposto dall’impresa. E’ escluso il circolante riconducibile ad attività puramente finanziarie o allo sviluppo di attività immobiliari (se intraprese a fini speculativi).</a:t>
            </a:r>
          </a:p>
          <a:p>
            <a:pPr algn="just"/>
            <a:r>
              <a:rPr lang="it-IT" sz="1600" dirty="0" smtClean="0">
                <a:latin typeface="+mj-lt"/>
              </a:rPr>
              <a:t>Il </a:t>
            </a:r>
            <a:r>
              <a:rPr lang="it-IT" sz="1600" b="1" dirty="0" smtClean="0">
                <a:latin typeface="+mj-lt"/>
              </a:rPr>
              <a:t>finanziamento “di scopo”, </a:t>
            </a:r>
            <a:r>
              <a:rPr lang="it-IT" sz="1600" dirty="0" smtClean="0">
                <a:latin typeface="+mj-lt"/>
              </a:rPr>
              <a:t>chirografario o ipotecario, valutato e deliberato da UniCredit a suo insindacabile giudizio, può coprire fino al 100% dell'investimento ammissibile al netto dell'IVA, e si articola  in due componenti di pari durata: </a:t>
            </a:r>
          </a:p>
          <a:p>
            <a:pPr algn="just">
              <a:buFontTx/>
              <a:buChar char="-"/>
            </a:pPr>
            <a:r>
              <a:rPr lang="it-IT" sz="1600" dirty="0" smtClean="0">
                <a:latin typeface="+mj-lt"/>
              </a:rPr>
              <a:t>una quota con fondi UniCredit  pari al 55% dell’importo complessivo del finanziamento,</a:t>
            </a:r>
          </a:p>
          <a:p>
            <a:pPr algn="just">
              <a:buFontTx/>
              <a:buChar char="-"/>
            </a:pPr>
            <a:r>
              <a:rPr lang="it-IT" sz="1600" dirty="0" smtClean="0">
                <a:latin typeface="+mj-lt"/>
              </a:rPr>
              <a:t>una quota con fondi JEREMIE pari al 45% dell’importo complessivo del finanziamento.</a:t>
            </a:r>
          </a:p>
          <a:p>
            <a:pPr algn="just"/>
            <a:r>
              <a:rPr lang="it-IT" sz="1600" dirty="0" smtClean="0"/>
              <a:t>Il </a:t>
            </a:r>
            <a:r>
              <a:rPr lang="it-IT" sz="1600" b="1" dirty="0" smtClean="0"/>
              <a:t>rischio</a:t>
            </a:r>
            <a:r>
              <a:rPr lang="it-IT" sz="1600" dirty="0" smtClean="0"/>
              <a:t> è ripartito tra FEI e UniCredit sulla base del “</a:t>
            </a:r>
            <a:r>
              <a:rPr lang="it-IT" sz="1600" b="1" dirty="0" smtClean="0"/>
              <a:t>pari </a:t>
            </a:r>
            <a:r>
              <a:rPr lang="it-IT" sz="1600" b="1" dirty="0" err="1" smtClean="0"/>
              <a:t>passu</a:t>
            </a:r>
            <a:r>
              <a:rPr lang="it-IT" sz="1600" dirty="0" smtClean="0"/>
              <a:t>”.</a:t>
            </a:r>
          </a:p>
          <a:p>
            <a:pPr algn="just"/>
            <a:r>
              <a:rPr lang="it-IT" sz="1600" b="1" dirty="0" smtClean="0"/>
              <a:t>I finanziamenti dovranno essere erogati entro il 31/12/2015.</a:t>
            </a:r>
            <a:endParaRPr lang="it-IT" sz="1600" b="1" dirty="0"/>
          </a:p>
          <a:p>
            <a:pPr marL="0" indent="0">
              <a:buNone/>
            </a:pPr>
            <a:endParaRPr lang="it-IT" sz="1600" dirty="0">
              <a:latin typeface="+mj-lt"/>
            </a:endParaRPr>
          </a:p>
          <a:p>
            <a:pPr>
              <a:buFontTx/>
              <a:buChar char="-"/>
            </a:pPr>
            <a:endParaRPr lang="it-IT" sz="1600" dirty="0" smtClean="0">
              <a:latin typeface="+mj-lt"/>
            </a:endParaRPr>
          </a:p>
        </p:txBody>
      </p:sp>
      <p:sp>
        <p:nvSpPr>
          <p:cNvPr id="4" name="Segnaposto numero diapositiva 3"/>
          <p:cNvSpPr>
            <a:spLocks noGrp="1"/>
          </p:cNvSpPr>
          <p:nvPr>
            <p:ph type="sldNum" sz="quarter" idx="10"/>
          </p:nvPr>
        </p:nvSpPr>
        <p:spPr/>
        <p:txBody>
          <a:bodyPr/>
          <a:lstStyle/>
          <a:p>
            <a:fld id="{91086483-C8C7-4D2E-9BEB-340FE4D03B70}" type="slidenum">
              <a:rPr lang="en-US" smtClean="0"/>
              <a:pPr/>
              <a:t>3</a:t>
            </a:fld>
            <a:endParaRPr lang="en-US"/>
          </a:p>
        </p:txBody>
      </p:sp>
    </p:spTree>
    <p:extLst>
      <p:ext uri="{BB962C8B-B14F-4D97-AF65-F5344CB8AC3E}">
        <p14:creationId xmlns:p14="http://schemas.microsoft.com/office/powerpoint/2010/main" val="4179437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1263" y="0"/>
            <a:ext cx="8257380" cy="950913"/>
          </a:xfrm>
        </p:spPr>
        <p:txBody>
          <a:bodyPr/>
          <a:lstStyle/>
          <a:p>
            <a:r>
              <a:rPr lang="it-IT" dirty="0"/>
              <a:t>JEREMIE SICILIA PMI – BENEFICIARI E PROGRAMMI FINANZIABILI</a:t>
            </a:r>
            <a:endParaRPr lang="en-US" dirty="0"/>
          </a:p>
        </p:txBody>
      </p:sp>
      <p:sp>
        <p:nvSpPr>
          <p:cNvPr id="3" name="Segnaposto contenuto 2"/>
          <p:cNvSpPr>
            <a:spLocks noGrp="1"/>
          </p:cNvSpPr>
          <p:nvPr>
            <p:ph idx="1"/>
          </p:nvPr>
        </p:nvSpPr>
        <p:spPr/>
        <p:txBody>
          <a:bodyPr/>
          <a:lstStyle/>
          <a:p>
            <a:pPr algn="just">
              <a:buFont typeface="Wingdings" panose="05000000000000000000" pitchFamily="2" charset="2"/>
              <a:buChar char="q"/>
            </a:pPr>
            <a:endParaRPr lang="it-IT" sz="1600" i="1" dirty="0" smtClean="0">
              <a:latin typeface="+mj-lt"/>
            </a:endParaRPr>
          </a:p>
          <a:p>
            <a:pPr algn="just">
              <a:buFont typeface="Wingdings" panose="05000000000000000000" pitchFamily="2" charset="2"/>
              <a:buChar char="q"/>
            </a:pPr>
            <a:endParaRPr lang="it-IT" sz="1600" i="1" dirty="0">
              <a:latin typeface="+mj-lt"/>
            </a:endParaRPr>
          </a:p>
          <a:p>
            <a:pPr algn="just">
              <a:buFont typeface="Wingdings" panose="05000000000000000000" pitchFamily="2" charset="2"/>
              <a:buChar char="q"/>
            </a:pPr>
            <a:r>
              <a:rPr lang="it-IT" sz="1600" i="1" dirty="0" smtClean="0">
                <a:latin typeface="+mj-lt"/>
              </a:rPr>
              <a:t>Le </a:t>
            </a:r>
            <a:r>
              <a:rPr lang="it-IT" sz="1600" i="1" dirty="0">
                <a:latin typeface="+mj-lt"/>
              </a:rPr>
              <a:t>imprese devono essere in possesso di determinati </a:t>
            </a:r>
            <a:r>
              <a:rPr lang="it-IT" sz="1600" i="1" dirty="0" smtClean="0">
                <a:latin typeface="+mj-lt"/>
              </a:rPr>
              <a:t>requisiti:</a:t>
            </a:r>
            <a:endParaRPr lang="it-IT" sz="1600" i="1" dirty="0">
              <a:latin typeface="+mj-lt"/>
            </a:endParaRPr>
          </a:p>
          <a:p>
            <a:pPr algn="just">
              <a:buFont typeface="Courier New" panose="02070309020205020404" pitchFamily="49" charset="0"/>
              <a:buChar char="o"/>
            </a:pPr>
            <a:r>
              <a:rPr lang="it-IT" sz="1600" dirty="0" smtClean="0">
                <a:latin typeface="+mj-lt"/>
              </a:rPr>
              <a:t>non </a:t>
            </a:r>
            <a:r>
              <a:rPr lang="it-IT" sz="1600" dirty="0">
                <a:latin typeface="+mj-lt"/>
              </a:rPr>
              <a:t>devono essere direttamente attive nei settori di produzione </a:t>
            </a:r>
            <a:r>
              <a:rPr lang="it-IT" sz="1600" dirty="0" smtClean="0">
                <a:latin typeface="+mj-lt"/>
              </a:rPr>
              <a:t>e commercio </a:t>
            </a:r>
            <a:r>
              <a:rPr lang="it-IT" sz="1600" dirty="0">
                <a:latin typeface="+mj-lt"/>
              </a:rPr>
              <a:t>di armi, gioco d'azzardo, produzione, lavorazione </a:t>
            </a:r>
            <a:r>
              <a:rPr lang="it-IT" sz="1600" dirty="0" smtClean="0">
                <a:latin typeface="+mj-lt"/>
              </a:rPr>
              <a:t>e commercializzazione </a:t>
            </a:r>
            <a:r>
              <a:rPr lang="it-IT" sz="1600" dirty="0">
                <a:latin typeface="+mj-lt"/>
              </a:rPr>
              <a:t>del tabacco, clonazione umana, organismi </a:t>
            </a:r>
            <a:r>
              <a:rPr lang="it-IT" sz="1600" dirty="0" smtClean="0">
                <a:latin typeface="+mj-lt"/>
              </a:rPr>
              <a:t>geneticamente modificati</a:t>
            </a:r>
            <a:r>
              <a:rPr lang="it-IT" sz="1600" dirty="0">
                <a:latin typeface="+mj-lt"/>
              </a:rPr>
              <a:t>; </a:t>
            </a:r>
            <a:endParaRPr lang="it-IT" sz="1600" dirty="0" smtClean="0">
              <a:latin typeface="+mj-lt"/>
            </a:endParaRPr>
          </a:p>
          <a:p>
            <a:pPr algn="just">
              <a:buFont typeface="Courier New" panose="02070309020205020404" pitchFamily="49" charset="0"/>
              <a:buChar char="o"/>
            </a:pPr>
            <a:r>
              <a:rPr lang="it-IT" sz="1600" dirty="0" smtClean="0">
                <a:latin typeface="+mj-lt"/>
              </a:rPr>
              <a:t>non </a:t>
            </a:r>
            <a:r>
              <a:rPr lang="it-IT" sz="1600" dirty="0">
                <a:latin typeface="+mj-lt"/>
              </a:rPr>
              <a:t>essere attive nel settore della produzione primaria di </a:t>
            </a:r>
            <a:r>
              <a:rPr lang="it-IT" sz="1600" dirty="0" smtClean="0">
                <a:latin typeface="+mj-lt"/>
              </a:rPr>
              <a:t>prodotti </a:t>
            </a:r>
            <a:r>
              <a:rPr lang="en-US" sz="1600" dirty="0" err="1" smtClean="0">
                <a:latin typeface="+mj-lt"/>
              </a:rPr>
              <a:t>agricoli</a:t>
            </a:r>
            <a:r>
              <a:rPr lang="en-US" sz="1600" dirty="0">
                <a:latin typeface="+mj-lt"/>
              </a:rPr>
              <a:t>, </a:t>
            </a:r>
            <a:r>
              <a:rPr lang="en-US" sz="1600" dirty="0" err="1">
                <a:latin typeface="+mj-lt"/>
              </a:rPr>
              <a:t>della</a:t>
            </a:r>
            <a:r>
              <a:rPr lang="en-US" sz="1600" dirty="0">
                <a:latin typeface="+mj-lt"/>
              </a:rPr>
              <a:t> </a:t>
            </a:r>
            <a:r>
              <a:rPr lang="en-US" sz="1600" dirty="0" err="1">
                <a:latin typeface="+mj-lt"/>
              </a:rPr>
              <a:t>pesca</a:t>
            </a:r>
            <a:r>
              <a:rPr lang="en-US" sz="1600" dirty="0">
                <a:latin typeface="+mj-lt"/>
              </a:rPr>
              <a:t>, </a:t>
            </a:r>
            <a:r>
              <a:rPr lang="en-US" sz="1600" dirty="0" err="1" smtClean="0">
                <a:latin typeface="+mj-lt"/>
              </a:rPr>
              <a:t>dell'acquacoltura</a:t>
            </a:r>
            <a:r>
              <a:rPr lang="en-US" sz="1600" dirty="0">
                <a:latin typeface="+mj-lt"/>
              </a:rPr>
              <a:t>.</a:t>
            </a:r>
            <a:endParaRPr lang="en-US" sz="1600" dirty="0" smtClean="0">
              <a:latin typeface="+mj-lt"/>
            </a:endParaRPr>
          </a:p>
          <a:p>
            <a:pPr marL="0" indent="0">
              <a:buNone/>
            </a:pPr>
            <a:r>
              <a:rPr lang="it-IT" sz="1600" dirty="0"/>
              <a:t>Sono esclusi i finanziamenti destinati alle seguenti attività:</a:t>
            </a:r>
          </a:p>
          <a:p>
            <a:r>
              <a:rPr lang="en-US" sz="1600" dirty="0"/>
              <a:t>o social housing;</a:t>
            </a:r>
          </a:p>
          <a:p>
            <a:r>
              <a:rPr lang="en-US" sz="1600" dirty="0"/>
              <a:t>o </a:t>
            </a:r>
            <a:r>
              <a:rPr lang="en-US" sz="1600" dirty="0" err="1"/>
              <a:t>formazione</a:t>
            </a:r>
            <a:r>
              <a:rPr lang="en-US" sz="1600" dirty="0"/>
              <a:t> </a:t>
            </a:r>
            <a:r>
              <a:rPr lang="en-US" sz="1600" dirty="0" err="1"/>
              <a:t>professionale</a:t>
            </a:r>
            <a:r>
              <a:rPr lang="en-US" sz="1600" dirty="0"/>
              <a:t>;</a:t>
            </a:r>
          </a:p>
          <a:p>
            <a:r>
              <a:rPr lang="en-US" sz="1600" dirty="0"/>
              <a:t>o </a:t>
            </a:r>
            <a:r>
              <a:rPr lang="en-US" sz="1600" dirty="0" err="1"/>
              <a:t>ri-allocazione</a:t>
            </a:r>
            <a:r>
              <a:rPr lang="en-US" sz="1600" dirty="0"/>
              <a:t> </a:t>
            </a:r>
            <a:r>
              <a:rPr lang="en-US" sz="1600" dirty="0" err="1"/>
              <a:t>professionale</a:t>
            </a:r>
            <a:r>
              <a:rPr lang="en-US" sz="1600" dirty="0"/>
              <a:t>;</a:t>
            </a:r>
          </a:p>
          <a:p>
            <a:r>
              <a:rPr lang="it-IT" sz="1600" dirty="0"/>
              <a:t>o acquisto di beni di consumo o di oggetti casalinghi;</a:t>
            </a:r>
          </a:p>
          <a:p>
            <a:r>
              <a:rPr lang="it-IT" sz="1600" dirty="0"/>
              <a:t>o spese legate a risarcimenti danni.</a:t>
            </a:r>
            <a:endParaRPr lang="en-US" sz="1600" dirty="0">
              <a:latin typeface="+mj-lt"/>
            </a:endParaRPr>
          </a:p>
          <a:p>
            <a:pPr marL="0" indent="0" algn="just">
              <a:buNone/>
            </a:pPr>
            <a:endParaRPr lang="it-IT" sz="1600" dirty="0">
              <a:latin typeface="+mj-lt"/>
            </a:endParaRPr>
          </a:p>
          <a:p>
            <a:pPr algn="just">
              <a:buFont typeface="Wingdings" panose="05000000000000000000" pitchFamily="2" charset="2"/>
              <a:buChar char="q"/>
            </a:pPr>
            <a:r>
              <a:rPr lang="it-IT" sz="1600" dirty="0">
                <a:latin typeface="+mj-lt"/>
              </a:rPr>
              <a:t>Le imprese non devono presentare elementi di criticità nei confronti di qualsiasi </a:t>
            </a:r>
            <a:r>
              <a:rPr lang="it-IT" sz="1600" dirty="0" smtClean="0">
                <a:latin typeface="+mj-lt"/>
              </a:rPr>
              <a:t>altro prestito </a:t>
            </a:r>
            <a:r>
              <a:rPr lang="it-IT" sz="1600" dirty="0">
                <a:latin typeface="+mj-lt"/>
              </a:rPr>
              <a:t>concesso dalla Banca o da </a:t>
            </a:r>
            <a:r>
              <a:rPr lang="it-IT" sz="1600" dirty="0" smtClean="0">
                <a:latin typeface="+mj-lt"/>
              </a:rPr>
              <a:t>altra </a:t>
            </a:r>
            <a:r>
              <a:rPr lang="it-IT" sz="1600" dirty="0">
                <a:latin typeface="+mj-lt"/>
              </a:rPr>
              <a:t>istituzione </a:t>
            </a:r>
            <a:r>
              <a:rPr lang="it-IT" sz="1600" dirty="0" smtClean="0">
                <a:latin typeface="+mj-lt"/>
              </a:rPr>
              <a:t>finanziaria.</a:t>
            </a:r>
          </a:p>
        </p:txBody>
      </p:sp>
      <p:sp>
        <p:nvSpPr>
          <p:cNvPr id="4" name="Segnaposto numero diapositiva 3"/>
          <p:cNvSpPr>
            <a:spLocks noGrp="1"/>
          </p:cNvSpPr>
          <p:nvPr>
            <p:ph type="sldNum" sz="quarter" idx="10"/>
          </p:nvPr>
        </p:nvSpPr>
        <p:spPr/>
        <p:txBody>
          <a:bodyPr/>
          <a:lstStyle/>
          <a:p>
            <a:fld id="{91086483-C8C7-4D2E-9BEB-340FE4D03B70}" type="slidenum">
              <a:rPr lang="en-US" smtClean="0"/>
              <a:pPr/>
              <a:t>4</a:t>
            </a:fld>
            <a:endParaRPr lang="en-US"/>
          </a:p>
        </p:txBody>
      </p:sp>
    </p:spTree>
    <p:extLst>
      <p:ext uri="{BB962C8B-B14F-4D97-AF65-F5344CB8AC3E}">
        <p14:creationId xmlns:p14="http://schemas.microsoft.com/office/powerpoint/2010/main" val="3601381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1263" y="0"/>
            <a:ext cx="8257380" cy="950913"/>
          </a:xfrm>
        </p:spPr>
        <p:txBody>
          <a:bodyPr/>
          <a:lstStyle/>
          <a:p>
            <a:r>
              <a:rPr lang="it-IT" dirty="0"/>
              <a:t>JEREMIE SICILIA PMI – BENEFICIARI E PROGRAMMI FINANZIABILI</a:t>
            </a:r>
            <a:endParaRPr lang="en-US" dirty="0"/>
          </a:p>
        </p:txBody>
      </p:sp>
      <p:sp>
        <p:nvSpPr>
          <p:cNvPr id="3" name="Segnaposto contenuto 2"/>
          <p:cNvSpPr>
            <a:spLocks noGrp="1"/>
          </p:cNvSpPr>
          <p:nvPr>
            <p:ph idx="1"/>
          </p:nvPr>
        </p:nvSpPr>
        <p:spPr/>
        <p:txBody>
          <a:bodyPr/>
          <a:lstStyle/>
          <a:p>
            <a:pPr marL="0" lvl="0" indent="0" algn="just">
              <a:buNone/>
            </a:pPr>
            <a:r>
              <a:rPr lang="it-IT" sz="1400" dirty="0" smtClean="0">
                <a:latin typeface="+mj-lt"/>
              </a:rPr>
              <a:t>OCCORRE INOLTRE:</a:t>
            </a:r>
          </a:p>
          <a:p>
            <a:pPr lvl="0" algn="just"/>
            <a:r>
              <a:rPr lang="it-IT" sz="1400" dirty="0" smtClean="0">
                <a:latin typeface="+mj-lt"/>
              </a:rPr>
              <a:t>essere </a:t>
            </a:r>
            <a:r>
              <a:rPr lang="it-IT" sz="1400" dirty="0">
                <a:latin typeface="+mj-lt"/>
              </a:rPr>
              <a:t>già costituiti ed iscritti nel registro delle imprese alla data di presentazione della domanda; </a:t>
            </a:r>
            <a:endParaRPr lang="en-US" sz="1400" dirty="0">
              <a:latin typeface="+mj-lt"/>
            </a:endParaRPr>
          </a:p>
          <a:p>
            <a:pPr lvl="0" algn="just"/>
            <a:r>
              <a:rPr lang="it-IT" sz="1400" dirty="0">
                <a:latin typeface="+mj-lt"/>
              </a:rPr>
              <a:t>non trovarsi in condizioni di fallimento, liquidazione coatta amministrativa e amministrazione controllata;</a:t>
            </a:r>
            <a:endParaRPr lang="en-US" sz="1400" dirty="0">
              <a:latin typeface="+mj-lt"/>
            </a:endParaRPr>
          </a:p>
          <a:p>
            <a:pPr lvl="0" algn="just"/>
            <a:r>
              <a:rPr lang="it-IT" sz="1400" dirty="0">
                <a:latin typeface="+mj-lt"/>
              </a:rPr>
              <a:t>non trovarsi in condizioni tali da risultare un'impresa in </a:t>
            </a:r>
            <a:r>
              <a:rPr lang="it-IT" sz="1400" dirty="0" smtClean="0">
                <a:latin typeface="+mj-lt"/>
              </a:rPr>
              <a:t>difficoltà ai sensi dell'articolo 2,1 degli Orientamenti comunitari in materia di aiuti di stato per il salvataggio e la ristrutturazione delle imprese in difficoltà;</a:t>
            </a:r>
            <a:endParaRPr lang="en-US" sz="1400" dirty="0">
              <a:latin typeface="+mj-lt"/>
            </a:endParaRPr>
          </a:p>
          <a:p>
            <a:pPr lvl="0" algn="just"/>
            <a:r>
              <a:rPr lang="it-IT" sz="1400" dirty="0">
                <a:latin typeface="+mj-lt"/>
              </a:rPr>
              <a:t>operare nel rispetto delle vigenti normative in materia di edilizia ed urbanistica, in materia di tutela ambientale, sicurezza e tutela della salute nei luoghi di lavoro, delle normative per le pari opportunità tra uomo e donna e delle disposizioni in materia di contrattazione collettiva nazionale e territoriale del lavoro con particolare riferimento agli obblighi contributivi; </a:t>
            </a:r>
            <a:endParaRPr lang="en-US" sz="1400" dirty="0">
              <a:latin typeface="+mj-lt"/>
            </a:endParaRPr>
          </a:p>
          <a:p>
            <a:pPr lvl="0" algn="just"/>
            <a:r>
              <a:rPr lang="it-IT" sz="1400" dirty="0">
                <a:latin typeface="+mj-lt"/>
              </a:rPr>
              <a:t>aver restituito agevolazioni pubbliche godute per le quali è stata disposta la restituzione; </a:t>
            </a:r>
            <a:endParaRPr lang="en-US" sz="1400" dirty="0">
              <a:latin typeface="+mj-lt"/>
            </a:endParaRPr>
          </a:p>
          <a:p>
            <a:pPr lvl="0" algn="just"/>
            <a:r>
              <a:rPr lang="it-IT" sz="1400" dirty="0">
                <a:latin typeface="+mj-lt"/>
              </a:rPr>
              <a:t>essere in regola con la disciplina antiriciclaggio e antiterrorismo di cui al </a:t>
            </a:r>
            <a:r>
              <a:rPr lang="it-IT" sz="1400" dirty="0" err="1">
                <a:latin typeface="+mj-lt"/>
              </a:rPr>
              <a:t>Dlgs</a:t>
            </a:r>
            <a:r>
              <a:rPr lang="it-IT" sz="1400" dirty="0">
                <a:latin typeface="+mj-lt"/>
              </a:rPr>
              <a:t>. 21 novembre 2007, n. 231; </a:t>
            </a:r>
            <a:endParaRPr lang="en-US" sz="1400" dirty="0">
              <a:latin typeface="+mj-lt"/>
            </a:endParaRPr>
          </a:p>
          <a:p>
            <a:pPr lvl="0" algn="just"/>
            <a:r>
              <a:rPr lang="it-IT" sz="1400" dirty="0">
                <a:latin typeface="+mj-lt"/>
              </a:rPr>
              <a:t>non rientrare tra coloro che hanno ricevuto e, successivamente, non rimborsato o depositato in un conto bloccato, gli aiuti individuati quali illegali o incompatibili dalla Commissione europea; </a:t>
            </a:r>
            <a:endParaRPr lang="en-US" sz="1400" dirty="0">
              <a:solidFill>
                <a:srgbClr val="FF0000"/>
              </a:solidFill>
              <a:latin typeface="+mj-lt"/>
            </a:endParaRPr>
          </a:p>
          <a:p>
            <a:pPr lvl="0" algn="just"/>
            <a:r>
              <a:rPr lang="it-IT" sz="1400" dirty="0">
                <a:latin typeface="+mj-lt"/>
              </a:rPr>
              <a:t>non essere stati destinatari, nei sei anni precedenti la data di comunicazione di ammissione alle agevolazioni, di provvedimenti di revoca totale di agevolazioni pubbliche per fatti gravi imputabili all'impresa, ad eccezione di quelli derivanti da rinunce da parte dell'impresa; </a:t>
            </a:r>
            <a:endParaRPr lang="en-US" sz="1400" dirty="0">
              <a:latin typeface="+mj-lt"/>
            </a:endParaRPr>
          </a:p>
          <a:p>
            <a:pPr lvl="0" algn="just"/>
            <a:r>
              <a:rPr lang="it-IT" sz="1400" dirty="0">
                <a:latin typeface="+mj-lt"/>
              </a:rPr>
              <a:t>non trovarsi nelle condizioni che non consentono la concessione delle agevolazioni ai sensi della normativa antimafia (articolo l0 della legge 31 maggio 1965, n. 575 e dell'art. 4 del decreto legislativo 8 agosto 1994, n. 490).</a:t>
            </a:r>
            <a:endParaRPr lang="en-US" sz="1400" dirty="0">
              <a:latin typeface="+mj-lt"/>
            </a:endParaRPr>
          </a:p>
          <a:p>
            <a:endParaRPr lang="en-US" sz="1400" dirty="0">
              <a:latin typeface="+mj-lt"/>
            </a:endParaRPr>
          </a:p>
        </p:txBody>
      </p:sp>
      <p:sp>
        <p:nvSpPr>
          <p:cNvPr id="4" name="Segnaposto numero diapositiva 3"/>
          <p:cNvSpPr>
            <a:spLocks noGrp="1"/>
          </p:cNvSpPr>
          <p:nvPr>
            <p:ph type="sldNum" sz="quarter" idx="10"/>
          </p:nvPr>
        </p:nvSpPr>
        <p:spPr/>
        <p:txBody>
          <a:bodyPr/>
          <a:lstStyle/>
          <a:p>
            <a:fld id="{91086483-C8C7-4D2E-9BEB-340FE4D03B70}" type="slidenum">
              <a:rPr lang="en-US" smtClean="0"/>
              <a:pPr/>
              <a:t>5</a:t>
            </a:fld>
            <a:endParaRPr lang="en-US"/>
          </a:p>
        </p:txBody>
      </p:sp>
    </p:spTree>
    <p:extLst>
      <p:ext uri="{BB962C8B-B14F-4D97-AF65-F5344CB8AC3E}">
        <p14:creationId xmlns:p14="http://schemas.microsoft.com/office/powerpoint/2010/main" val="67476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1263" y="0"/>
            <a:ext cx="8185372" cy="950913"/>
          </a:xfrm>
        </p:spPr>
        <p:txBody>
          <a:bodyPr/>
          <a:lstStyle/>
          <a:p>
            <a:r>
              <a:rPr lang="it-IT" dirty="0"/>
              <a:t>JEREMIE SICILIA PMI – BENEFICIARI E PROGRAMMI FINANZIABILI</a:t>
            </a:r>
            <a:endParaRPr lang="en-US" dirty="0"/>
          </a:p>
        </p:txBody>
      </p:sp>
      <p:sp>
        <p:nvSpPr>
          <p:cNvPr id="3" name="Segnaposto contenuto 2"/>
          <p:cNvSpPr>
            <a:spLocks noGrp="1"/>
          </p:cNvSpPr>
          <p:nvPr>
            <p:ph idx="1"/>
          </p:nvPr>
        </p:nvSpPr>
        <p:spPr/>
        <p:txBody>
          <a:bodyPr/>
          <a:lstStyle/>
          <a:p>
            <a:pPr algn="just"/>
            <a:r>
              <a:rPr lang="it-IT" sz="1600" dirty="0" smtClean="0">
                <a:latin typeface="+mj-lt"/>
              </a:rPr>
              <a:t>La </a:t>
            </a:r>
            <a:r>
              <a:rPr lang="it-IT" sz="1600" b="1" dirty="0" smtClean="0">
                <a:latin typeface="+mj-lt"/>
              </a:rPr>
              <a:t>data </a:t>
            </a:r>
            <a:r>
              <a:rPr lang="it-IT" sz="1600" b="1" dirty="0">
                <a:latin typeface="+mj-lt"/>
              </a:rPr>
              <a:t>di decorrenza degli investimenti eleggibili</a:t>
            </a:r>
            <a:r>
              <a:rPr lang="it-IT" sz="1600" dirty="0">
                <a:latin typeface="+mj-lt"/>
              </a:rPr>
              <a:t> </a:t>
            </a:r>
            <a:r>
              <a:rPr lang="it-IT" sz="1600" dirty="0" smtClean="0">
                <a:latin typeface="+mj-lt"/>
              </a:rPr>
              <a:t>(data </a:t>
            </a:r>
            <a:r>
              <a:rPr lang="it-IT" sz="1600" dirty="0">
                <a:latin typeface="+mj-lt"/>
              </a:rPr>
              <a:t>fattura) </a:t>
            </a:r>
            <a:r>
              <a:rPr lang="it-IT" sz="1600" dirty="0" smtClean="0">
                <a:latin typeface="+mj-lt"/>
              </a:rPr>
              <a:t>è il </a:t>
            </a:r>
            <a:r>
              <a:rPr lang="it-IT" sz="1600" b="1" dirty="0" smtClean="0">
                <a:latin typeface="+mj-lt"/>
              </a:rPr>
              <a:t>03/06/14</a:t>
            </a:r>
            <a:r>
              <a:rPr lang="it-IT" sz="1600" dirty="0" smtClean="0">
                <a:latin typeface="+mj-lt"/>
              </a:rPr>
              <a:t>. Alla data della domanda gli investimenti possono essere già conclusi AD ECCEZIONE DEL CIRCOLANTE come di seguito ulteriormente esplicitato.</a:t>
            </a:r>
            <a:endParaRPr lang="it-IT" sz="1600" dirty="0">
              <a:latin typeface="+mj-lt"/>
            </a:endParaRPr>
          </a:p>
          <a:p>
            <a:pPr algn="just"/>
            <a:endParaRPr lang="it-IT" sz="1600" dirty="0">
              <a:latin typeface="+mj-lt"/>
            </a:endParaRPr>
          </a:p>
          <a:p>
            <a:pPr algn="just"/>
            <a:r>
              <a:rPr lang="it-IT" sz="1600" dirty="0" smtClean="0">
                <a:latin typeface="+mj-lt"/>
              </a:rPr>
              <a:t>Per </a:t>
            </a:r>
            <a:r>
              <a:rPr lang="it-IT" sz="1600" dirty="0">
                <a:latin typeface="+mj-lt"/>
              </a:rPr>
              <a:t>il </a:t>
            </a:r>
            <a:r>
              <a:rPr lang="it-IT" sz="1600" b="1" dirty="0">
                <a:latin typeface="+mj-lt"/>
              </a:rPr>
              <a:t>circolante puro</a:t>
            </a:r>
            <a:r>
              <a:rPr lang="it-IT" sz="1600" dirty="0">
                <a:latin typeface="+mj-lt"/>
              </a:rPr>
              <a:t>, cioè non connesso ad investimenti in immobilizzazioni materiali e/o immateriali, </a:t>
            </a:r>
            <a:r>
              <a:rPr lang="it-IT" sz="1600" dirty="0" smtClean="0">
                <a:latin typeface="+mj-lt"/>
              </a:rPr>
              <a:t>alla </a:t>
            </a:r>
            <a:r>
              <a:rPr lang="it-IT" sz="1600" dirty="0">
                <a:latin typeface="+mj-lt"/>
              </a:rPr>
              <a:t>data di </a:t>
            </a:r>
            <a:r>
              <a:rPr lang="it-IT" sz="1600" dirty="0" smtClean="0">
                <a:latin typeface="+mj-lt"/>
              </a:rPr>
              <a:t>richiesta del finanziamento le </a:t>
            </a:r>
            <a:r>
              <a:rPr lang="it-IT" sz="1600" dirty="0">
                <a:latin typeface="+mj-lt"/>
              </a:rPr>
              <a:t>spese </a:t>
            </a:r>
            <a:r>
              <a:rPr lang="it-IT" sz="1600" dirty="0" smtClean="0">
                <a:latin typeface="+mj-lt"/>
              </a:rPr>
              <a:t>NON devono essere state già effettuate/regolate, </a:t>
            </a:r>
            <a:r>
              <a:rPr lang="it-IT" sz="1600" dirty="0">
                <a:latin typeface="+mj-lt"/>
              </a:rPr>
              <a:t>come da fattura o altro titolo di spesa (spese comunque destinate all’ampliamento o al sostegno dell’attività operativa dell’impresa</a:t>
            </a:r>
            <a:r>
              <a:rPr lang="it-IT" sz="1600" dirty="0" smtClean="0">
                <a:latin typeface="+mj-lt"/>
              </a:rPr>
              <a:t>).</a:t>
            </a:r>
          </a:p>
          <a:p>
            <a:pPr marL="0" indent="0" algn="just">
              <a:buNone/>
            </a:pPr>
            <a:endParaRPr lang="it-IT" sz="1600" dirty="0" smtClean="0">
              <a:latin typeface="+mj-lt"/>
            </a:endParaRPr>
          </a:p>
          <a:p>
            <a:pPr algn="just"/>
            <a:r>
              <a:rPr lang="it-IT" sz="1600" dirty="0" smtClean="0">
                <a:latin typeface="+mj-lt"/>
              </a:rPr>
              <a:t>Gli </a:t>
            </a:r>
            <a:r>
              <a:rPr lang="it-IT" sz="1600" b="1" dirty="0" smtClean="0">
                <a:latin typeface="+mj-lt"/>
              </a:rPr>
              <a:t>investiment</a:t>
            </a:r>
            <a:r>
              <a:rPr lang="it-IT" sz="1600" dirty="0" smtClean="0">
                <a:latin typeface="+mj-lt"/>
              </a:rPr>
              <a:t>i presentati devono essere "</a:t>
            </a:r>
            <a:r>
              <a:rPr lang="it-IT" sz="1600" b="1" dirty="0" smtClean="0">
                <a:latin typeface="+mj-lt"/>
              </a:rPr>
              <a:t>organici e funzionali</a:t>
            </a:r>
            <a:r>
              <a:rPr lang="it-IT" sz="1600" dirty="0">
                <a:latin typeface="+mj-lt"/>
              </a:rPr>
              <a:t>". </a:t>
            </a:r>
            <a:endParaRPr lang="it-IT" sz="1600" dirty="0" smtClean="0">
              <a:latin typeface="+mj-lt"/>
            </a:endParaRPr>
          </a:p>
          <a:p>
            <a:pPr algn="just"/>
            <a:endParaRPr lang="it-IT" sz="1600" dirty="0">
              <a:latin typeface="+mj-lt"/>
            </a:endParaRPr>
          </a:p>
          <a:p>
            <a:pPr algn="just"/>
            <a:r>
              <a:rPr lang="it-IT" sz="1600" dirty="0" smtClean="0"/>
              <a:t>Ai </a:t>
            </a:r>
            <a:r>
              <a:rPr lang="it-IT" sz="1600" dirty="0"/>
              <a:t>sensi dell'art. 1.2 del Nuovo Regolamento De </a:t>
            </a:r>
            <a:r>
              <a:rPr lang="it-IT" sz="1600" dirty="0" err="1"/>
              <a:t>Minimis</a:t>
            </a:r>
            <a:r>
              <a:rPr lang="it-IT" sz="1600" dirty="0"/>
              <a:t> (n. 1407/2013 del 18/12/2013), se una PMI operante in uno dei settori esclusi (per esempio nella produzione primaria dei prodotti agricoli) opera contemporaneamente anche in uno o più dei settori ammessi (o svolge anche altre attività che rientrano in settori ammessi</a:t>
            </a:r>
            <a:r>
              <a:rPr lang="it-IT" sz="1600" u="sng" dirty="0"/>
              <a:t>), l’aiuto è concedibile solo con riferimento a </a:t>
            </a:r>
            <a:r>
              <a:rPr lang="it-IT" sz="1600" dirty="0"/>
              <a:t>questi ultimi </a:t>
            </a:r>
            <a:r>
              <a:rPr lang="it-IT" sz="1600" u="sng" dirty="0"/>
              <a:t>settori o attività ammessi</a:t>
            </a:r>
            <a:r>
              <a:rPr lang="it-IT" sz="1600" dirty="0"/>
              <a:t>. Bisogna comunque considerare che in tali ipotesi il finanziamento deve essere utilizzato esclusivamente per l’attività ammessa attraverso una “separazione delle attività o la distinzione dei costi”, al fine di  garantire che l’aiuto (Fondi </a:t>
            </a:r>
            <a:r>
              <a:rPr lang="it-IT" sz="1600" dirty="0" err="1"/>
              <a:t>Jeremie</a:t>
            </a:r>
            <a:r>
              <a:rPr lang="it-IT" sz="1600" dirty="0"/>
              <a:t>) non ricada su attività o settori non ammessi.</a:t>
            </a:r>
          </a:p>
          <a:p>
            <a:pPr algn="just"/>
            <a:endParaRPr lang="en-US" sz="1600" dirty="0"/>
          </a:p>
          <a:p>
            <a:endParaRPr lang="it-IT" sz="1600" dirty="0" smtClean="0">
              <a:solidFill>
                <a:schemeClr val="accent6">
                  <a:lumMod val="60000"/>
                  <a:lumOff val="40000"/>
                </a:schemeClr>
              </a:solidFill>
              <a:latin typeface="+mj-lt"/>
            </a:endParaRPr>
          </a:p>
          <a:p>
            <a:endParaRPr lang="it-IT" sz="1600" dirty="0">
              <a:solidFill>
                <a:schemeClr val="accent6">
                  <a:lumMod val="60000"/>
                  <a:lumOff val="40000"/>
                </a:schemeClr>
              </a:solidFill>
              <a:latin typeface="+mj-lt"/>
            </a:endParaRPr>
          </a:p>
          <a:p>
            <a:endParaRPr lang="en-US" sz="1600" dirty="0">
              <a:latin typeface="+mj-lt"/>
            </a:endParaRPr>
          </a:p>
        </p:txBody>
      </p:sp>
      <p:sp>
        <p:nvSpPr>
          <p:cNvPr id="4" name="Segnaposto numero diapositiva 3"/>
          <p:cNvSpPr>
            <a:spLocks noGrp="1"/>
          </p:cNvSpPr>
          <p:nvPr>
            <p:ph type="sldNum" sz="quarter" idx="10"/>
          </p:nvPr>
        </p:nvSpPr>
        <p:spPr/>
        <p:txBody>
          <a:bodyPr/>
          <a:lstStyle/>
          <a:p>
            <a:fld id="{91086483-C8C7-4D2E-9BEB-340FE4D03B70}" type="slidenum">
              <a:rPr lang="en-US" smtClean="0"/>
              <a:pPr/>
              <a:t>6</a:t>
            </a:fld>
            <a:endParaRPr lang="en-US"/>
          </a:p>
        </p:txBody>
      </p:sp>
    </p:spTree>
    <p:extLst>
      <p:ext uri="{BB962C8B-B14F-4D97-AF65-F5344CB8AC3E}">
        <p14:creationId xmlns:p14="http://schemas.microsoft.com/office/powerpoint/2010/main" val="336919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1200">
                <a:solidFill>
                  <a:schemeClr val="tx1"/>
                </a:solidFill>
                <a:latin typeface="Arial" pitchFamily="34" charset="0"/>
                <a:ea typeface="ＭＳ Ｐゴシック" pitchFamily="34" charset="-128"/>
              </a:defRPr>
            </a:lvl1pPr>
            <a:lvl2pPr marL="742950" indent="-285750" defTabSz="966788">
              <a:defRPr sz="1200">
                <a:solidFill>
                  <a:schemeClr val="tx1"/>
                </a:solidFill>
                <a:latin typeface="Arial" pitchFamily="34" charset="0"/>
                <a:ea typeface="ＭＳ Ｐゴシック" pitchFamily="34" charset="-128"/>
              </a:defRPr>
            </a:lvl2pPr>
            <a:lvl3pPr marL="1143000" indent="-228600" defTabSz="966788">
              <a:defRPr sz="1200">
                <a:solidFill>
                  <a:schemeClr val="tx1"/>
                </a:solidFill>
                <a:latin typeface="Arial" pitchFamily="34" charset="0"/>
                <a:ea typeface="ＭＳ Ｐゴシック" pitchFamily="34" charset="-128"/>
              </a:defRPr>
            </a:lvl3pPr>
            <a:lvl4pPr marL="1600200" indent="-228600" defTabSz="966788">
              <a:defRPr sz="1200">
                <a:solidFill>
                  <a:schemeClr val="tx1"/>
                </a:solidFill>
                <a:latin typeface="Arial" pitchFamily="34" charset="0"/>
                <a:ea typeface="ＭＳ Ｐゴシック" pitchFamily="34" charset="-128"/>
              </a:defRPr>
            </a:lvl4pPr>
            <a:lvl5pPr marL="2057400" indent="-228600" defTabSz="966788">
              <a:defRPr sz="1200">
                <a:solidFill>
                  <a:schemeClr val="tx1"/>
                </a:solidFill>
                <a:latin typeface="Arial" pitchFamily="34" charset="0"/>
                <a:ea typeface="ＭＳ Ｐゴシック" pitchFamily="34" charset="-128"/>
              </a:defRPr>
            </a:lvl5pPr>
            <a:lvl6pPr marL="25146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fld id="{FDEAD1D0-FBFD-4BA1-A685-E63E2B60EF96}" type="slidenum">
              <a:rPr lang="en-US">
                <a:solidFill>
                  <a:srgbClr val="E2001A"/>
                </a:solidFill>
              </a:rPr>
              <a:pPr/>
              <a:t>7</a:t>
            </a:fld>
            <a:endParaRPr lang="en-US">
              <a:solidFill>
                <a:srgbClr val="E2001A"/>
              </a:solidFill>
            </a:endParaRPr>
          </a:p>
        </p:txBody>
      </p:sp>
      <p:sp>
        <p:nvSpPr>
          <p:cNvPr id="19458" name="Rectangle 7"/>
          <p:cNvSpPr>
            <a:spLocks noGrp="1" noChangeArrowheads="1"/>
          </p:cNvSpPr>
          <p:nvPr>
            <p:ph type="title"/>
          </p:nvPr>
        </p:nvSpPr>
        <p:spPr>
          <a:xfrm>
            <a:off x="1211263" y="-4763"/>
            <a:ext cx="8154987" cy="965201"/>
          </a:xfrm>
          <a:noFill/>
        </p:spPr>
        <p:txBody>
          <a:bodyPr/>
          <a:lstStyle/>
          <a:p>
            <a:pPr defTabSz="914400"/>
            <a:r>
              <a:rPr lang="it-IT" dirty="0" smtClean="0"/>
              <a:t>JEREMIE SICILIA PMI – CONDIZIONI DEL FINANZIAMENTO </a:t>
            </a:r>
          </a:p>
        </p:txBody>
      </p:sp>
      <p:sp>
        <p:nvSpPr>
          <p:cNvPr id="19459" name="Rectangle 8"/>
          <p:cNvSpPr>
            <a:spLocks noGrp="1" noChangeArrowheads="1"/>
          </p:cNvSpPr>
          <p:nvPr>
            <p:ph type="body" idx="1"/>
          </p:nvPr>
        </p:nvSpPr>
        <p:spPr>
          <a:xfrm>
            <a:off x="1115715" y="1077789"/>
            <a:ext cx="8225135" cy="5254749"/>
          </a:xfrm>
          <a:noFill/>
        </p:spPr>
        <p:txBody>
          <a:bodyPr anchor="ctr"/>
          <a:lstStyle/>
          <a:p>
            <a:pPr marL="382588" indent="-382588" algn="just">
              <a:lnSpc>
                <a:spcPct val="140000"/>
              </a:lnSpc>
            </a:pPr>
            <a:r>
              <a:rPr lang="it-IT" sz="1400" b="1" dirty="0" smtClean="0">
                <a:latin typeface="+mj-lt"/>
              </a:rPr>
              <a:t>Importo</a:t>
            </a:r>
            <a:r>
              <a:rPr lang="it-IT" sz="1400" dirty="0">
                <a:latin typeface="+mj-lt"/>
              </a:rPr>
              <a:t>: minimo 10.000 euro e massimo 1.500.000 * euro. *Nel rispetto dei “criteri di eleggibilità” FEI l’importo massimo va, nel caso in cui l’impresa faccia parte di un Gruppo Economico, riferito all’intero Gruppo così come valutato dalla Banca.</a:t>
            </a:r>
          </a:p>
          <a:p>
            <a:pPr marL="382588" indent="-382588" algn="just">
              <a:lnSpc>
                <a:spcPct val="140000"/>
              </a:lnSpc>
            </a:pPr>
            <a:r>
              <a:rPr lang="it-IT" sz="1400" b="1" dirty="0">
                <a:latin typeface="+mj-lt"/>
              </a:rPr>
              <a:t>Durata</a:t>
            </a:r>
            <a:r>
              <a:rPr lang="it-IT" sz="1400" dirty="0">
                <a:latin typeface="+mj-lt"/>
              </a:rPr>
              <a:t>: </a:t>
            </a:r>
            <a:r>
              <a:rPr lang="it-IT" sz="1400" dirty="0" smtClean="0">
                <a:latin typeface="+mj-lt"/>
              </a:rPr>
              <a:t>fino a 144 mesi</a:t>
            </a:r>
            <a:r>
              <a:rPr lang="it-IT" sz="1400" dirty="0">
                <a:latin typeface="+mj-lt"/>
              </a:rPr>
              <a:t>, comprensivi del periodo di preammortamento che non può eccedere </a:t>
            </a:r>
            <a:r>
              <a:rPr lang="it-IT" sz="1400" dirty="0" smtClean="0">
                <a:latin typeface="+mj-lt"/>
              </a:rPr>
              <a:t>24 mesi)</a:t>
            </a:r>
            <a:endParaRPr lang="it-IT" sz="1400" dirty="0">
              <a:latin typeface="+mj-lt"/>
            </a:endParaRPr>
          </a:p>
          <a:p>
            <a:pPr marL="382588" indent="-382588" algn="just">
              <a:lnSpc>
                <a:spcPct val="140000"/>
              </a:lnSpc>
            </a:pPr>
            <a:r>
              <a:rPr lang="it-IT" sz="1400" b="1" dirty="0">
                <a:latin typeface="+mj-lt"/>
              </a:rPr>
              <a:t>Periodicità di rimborso</a:t>
            </a:r>
            <a:r>
              <a:rPr lang="it-IT" sz="1400" dirty="0">
                <a:latin typeface="+mj-lt"/>
              </a:rPr>
              <a:t>: trimestrale con scadenza trimestri solari (31/03-30/06-30/09-31/12).</a:t>
            </a:r>
          </a:p>
          <a:p>
            <a:pPr marL="382588" indent="-382588" algn="just">
              <a:lnSpc>
                <a:spcPct val="140000"/>
              </a:lnSpc>
            </a:pPr>
            <a:r>
              <a:rPr lang="it-IT" sz="1400" b="1" dirty="0">
                <a:latin typeface="+mj-lt"/>
              </a:rPr>
              <a:t>Piano di ammortamento</a:t>
            </a:r>
            <a:r>
              <a:rPr lang="it-IT" sz="1400" dirty="0">
                <a:latin typeface="+mj-lt"/>
              </a:rPr>
              <a:t>: </a:t>
            </a:r>
            <a:r>
              <a:rPr lang="it-IT" sz="1400" dirty="0" smtClean="0">
                <a:latin typeface="+mj-lt"/>
              </a:rPr>
              <a:t>italiano</a:t>
            </a:r>
            <a:endParaRPr lang="it-IT" sz="1400" dirty="0">
              <a:latin typeface="+mj-lt"/>
            </a:endParaRPr>
          </a:p>
          <a:p>
            <a:pPr marL="382588" indent="-382588" algn="just">
              <a:lnSpc>
                <a:spcPct val="140000"/>
              </a:lnSpc>
            </a:pPr>
            <a:r>
              <a:rPr lang="it-IT" sz="1400" b="1" dirty="0">
                <a:latin typeface="+mj-lt"/>
              </a:rPr>
              <a:t>Modalità di erogazione</a:t>
            </a:r>
            <a:r>
              <a:rPr lang="it-IT" sz="1400" dirty="0">
                <a:latin typeface="+mj-lt"/>
              </a:rPr>
              <a:t>: in un’unica soluzione o a stato d’avanzamento lavori (importo minimo pari a 10.000 euro).</a:t>
            </a:r>
          </a:p>
          <a:p>
            <a:pPr marL="382588" indent="-382588" algn="just">
              <a:lnSpc>
                <a:spcPct val="140000"/>
              </a:lnSpc>
            </a:pPr>
            <a:r>
              <a:rPr lang="it-IT" sz="1400" b="1" dirty="0">
                <a:latin typeface="+mj-lt"/>
              </a:rPr>
              <a:t>Tasso</a:t>
            </a:r>
            <a:r>
              <a:rPr lang="it-IT" sz="1400" dirty="0">
                <a:latin typeface="+mj-lt"/>
              </a:rPr>
              <a:t>:</a:t>
            </a:r>
          </a:p>
          <a:p>
            <a:pPr lvl="1" algn="just">
              <a:lnSpc>
                <a:spcPct val="140000"/>
              </a:lnSpc>
              <a:buFont typeface="Courier New" panose="02070309020205020404" pitchFamily="49" charset="0"/>
              <a:buChar char="o"/>
            </a:pPr>
            <a:r>
              <a:rPr lang="it-IT" sz="1400" dirty="0" smtClean="0">
                <a:latin typeface="+mj-lt"/>
              </a:rPr>
              <a:t>quota </a:t>
            </a:r>
            <a:r>
              <a:rPr lang="it-IT" sz="1400" dirty="0">
                <a:latin typeface="+mj-lt"/>
              </a:rPr>
              <a:t>del finanziamento (55%) con Fondi UniCredit a tasso variabile parametrato </a:t>
            </a:r>
            <a:r>
              <a:rPr lang="it-IT" sz="1400" dirty="0" smtClean="0">
                <a:latin typeface="+mj-lt"/>
              </a:rPr>
              <a:t>all’</a:t>
            </a:r>
            <a:r>
              <a:rPr lang="it-IT" sz="1400" dirty="0" err="1" smtClean="0">
                <a:latin typeface="+mj-lt"/>
              </a:rPr>
              <a:t>Euribor</a:t>
            </a:r>
            <a:r>
              <a:rPr lang="it-IT" sz="1400" dirty="0">
                <a:latin typeface="+mj-lt"/>
              </a:rPr>
              <a:t> </a:t>
            </a:r>
            <a:r>
              <a:rPr lang="it-IT" sz="1400" dirty="0" smtClean="0">
                <a:latin typeface="+mj-lt"/>
              </a:rPr>
              <a:t>3 </a:t>
            </a:r>
            <a:r>
              <a:rPr lang="it-IT" sz="1400" dirty="0">
                <a:latin typeface="+mj-lt"/>
              </a:rPr>
              <a:t>mesi maggiorato di uno spread  (cfr. slide successiva),</a:t>
            </a:r>
          </a:p>
          <a:p>
            <a:pPr lvl="1" algn="just">
              <a:lnSpc>
                <a:spcPct val="140000"/>
              </a:lnSpc>
              <a:buFont typeface="Courier New" panose="02070309020205020404" pitchFamily="49" charset="0"/>
              <a:buChar char="o"/>
            </a:pPr>
            <a:r>
              <a:rPr lang="it-IT" sz="1400" dirty="0" smtClean="0">
                <a:latin typeface="+mj-lt"/>
              </a:rPr>
              <a:t>quota </a:t>
            </a:r>
            <a:r>
              <a:rPr lang="it-IT" sz="1400" dirty="0">
                <a:latin typeface="+mj-lt"/>
              </a:rPr>
              <a:t>del finanziamento (45%) con Fondi FEI a tasso </a:t>
            </a:r>
            <a:r>
              <a:rPr lang="it-IT" sz="1400" dirty="0" smtClean="0">
                <a:latin typeface="+mj-lt"/>
              </a:rPr>
              <a:t>zero. Si  tratta   </a:t>
            </a:r>
            <a:r>
              <a:rPr lang="it-IT" sz="1400" dirty="0">
                <a:latin typeface="+mj-lt"/>
              </a:rPr>
              <a:t>di agevolazioni in regime di </a:t>
            </a:r>
            <a:r>
              <a:rPr lang="it-IT" sz="1400" b="1" dirty="0">
                <a:latin typeface="+mj-lt"/>
              </a:rPr>
              <a:t>Aiuti de </a:t>
            </a:r>
            <a:r>
              <a:rPr lang="it-IT" sz="1400" b="1" dirty="0" err="1" smtClean="0">
                <a:latin typeface="+mj-lt"/>
              </a:rPr>
              <a:t>minimis</a:t>
            </a:r>
            <a:r>
              <a:rPr lang="it-IT" sz="1400" dirty="0" smtClean="0">
                <a:latin typeface="+mj-lt"/>
              </a:rPr>
              <a:t>.</a:t>
            </a:r>
            <a:endParaRPr lang="it-IT" sz="1400" dirty="0">
              <a:latin typeface="+mj-lt"/>
            </a:endParaRPr>
          </a:p>
          <a:p>
            <a:pPr marL="382588" indent="-382588" algn="just">
              <a:lnSpc>
                <a:spcPct val="140000"/>
              </a:lnSpc>
            </a:pPr>
            <a:r>
              <a:rPr lang="it-IT" sz="1400" b="1" dirty="0">
                <a:latin typeface="+mj-lt"/>
              </a:rPr>
              <a:t>Garanzie</a:t>
            </a:r>
            <a:r>
              <a:rPr lang="it-IT" sz="1400" dirty="0">
                <a:latin typeface="+mj-lt"/>
              </a:rPr>
              <a:t>: standard (tutte le garanzie devono essere acquisite anche a beneficio della quota FEI). </a:t>
            </a:r>
            <a:r>
              <a:rPr lang="it-IT" sz="1400" b="1" dirty="0">
                <a:latin typeface="+mj-lt"/>
              </a:rPr>
              <a:t>Non è possibile accedere alla garanzia del </a:t>
            </a:r>
            <a:r>
              <a:rPr lang="it-IT" sz="1400" b="1" dirty="0" smtClean="0">
                <a:latin typeface="+mj-lt"/>
              </a:rPr>
              <a:t>Fondo Centrale di Garanzia</a:t>
            </a:r>
            <a:r>
              <a:rPr lang="it-IT" sz="1400" dirty="0" smtClean="0">
                <a:latin typeface="+mj-lt"/>
              </a:rPr>
              <a:t>.</a:t>
            </a:r>
            <a:endParaRPr lang="it-IT" sz="1400" dirty="0">
              <a:latin typeface="+mj-lt"/>
            </a:endParaRPr>
          </a:p>
          <a:p>
            <a:pPr marL="382588" indent="-382588" algn="just">
              <a:lnSpc>
                <a:spcPct val="140000"/>
              </a:lnSpc>
            </a:pPr>
            <a:endParaRPr lang="it-IT" sz="1800" dirty="0" smtClean="0"/>
          </a:p>
        </p:txBody>
      </p:sp>
      <p:sp>
        <p:nvSpPr>
          <p:cNvPr id="19460" name="Text Box 9"/>
          <p:cNvSpPr txBox="1">
            <a:spLocks noChangeArrowheads="1"/>
          </p:cNvSpPr>
          <p:nvPr/>
        </p:nvSpPr>
        <p:spPr bwMode="auto">
          <a:xfrm>
            <a:off x="1211263" y="6460435"/>
            <a:ext cx="8129587"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lIns="7200" tIns="0" rIns="0" bIns="0"/>
          <a:lstStyle>
            <a:lvl1pPr>
              <a:defRPr sz="1200">
                <a:solidFill>
                  <a:schemeClr val="tx1"/>
                </a:solidFill>
                <a:latin typeface="Arial" pitchFamily="34" charset="0"/>
                <a:ea typeface="ＭＳ Ｐゴシック" pitchFamily="34" charset="-128"/>
              </a:defRPr>
            </a:lvl1pPr>
            <a:lvl2pPr marL="742950" indent="-285750">
              <a:defRPr sz="1200">
                <a:solidFill>
                  <a:schemeClr val="tx1"/>
                </a:solidFill>
                <a:latin typeface="Arial" pitchFamily="34" charset="0"/>
                <a:ea typeface="ＭＳ Ｐゴシック" pitchFamily="34" charset="-128"/>
              </a:defRPr>
            </a:lvl2pPr>
            <a:lvl3pPr marL="1143000" indent="-228600">
              <a:defRPr sz="1200">
                <a:solidFill>
                  <a:schemeClr val="tx1"/>
                </a:solidFill>
                <a:latin typeface="Arial" pitchFamily="34" charset="0"/>
                <a:ea typeface="ＭＳ Ｐゴシック" pitchFamily="34" charset="-128"/>
              </a:defRPr>
            </a:lvl3pPr>
            <a:lvl4pPr marL="1600200" indent="-228600">
              <a:defRPr sz="1200">
                <a:solidFill>
                  <a:schemeClr val="tx1"/>
                </a:solidFill>
                <a:latin typeface="Arial" pitchFamily="34" charset="0"/>
                <a:ea typeface="ＭＳ Ｐゴシック" pitchFamily="34" charset="-128"/>
              </a:defRPr>
            </a:lvl4pPr>
            <a:lvl5pPr marL="2057400" indent="-22860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r>
              <a:rPr lang="it-IT" sz="900" dirty="0" smtClean="0"/>
              <a:t>*</a:t>
            </a:r>
            <a:r>
              <a:rPr lang="it-IT" dirty="0" smtClean="0"/>
              <a:t>I finanziamenti </a:t>
            </a:r>
            <a:r>
              <a:rPr lang="it-IT" dirty="0"/>
              <a:t>di importo compreso tra 1 mln e 1,5 mln di euro non potranno superare il 30% del Plafond complessivo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numero diapositiva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1200">
                <a:solidFill>
                  <a:schemeClr val="tx1"/>
                </a:solidFill>
                <a:latin typeface="Arial" pitchFamily="34" charset="0"/>
                <a:ea typeface="ＭＳ Ｐゴシック" pitchFamily="34" charset="-128"/>
              </a:defRPr>
            </a:lvl1pPr>
            <a:lvl2pPr marL="742950" indent="-285750" defTabSz="966788">
              <a:defRPr sz="1200">
                <a:solidFill>
                  <a:schemeClr val="tx1"/>
                </a:solidFill>
                <a:latin typeface="Arial" pitchFamily="34" charset="0"/>
                <a:ea typeface="ＭＳ Ｐゴシック" pitchFamily="34" charset="-128"/>
              </a:defRPr>
            </a:lvl2pPr>
            <a:lvl3pPr marL="1143000" indent="-228600" defTabSz="966788">
              <a:defRPr sz="1200">
                <a:solidFill>
                  <a:schemeClr val="tx1"/>
                </a:solidFill>
                <a:latin typeface="Arial" pitchFamily="34" charset="0"/>
                <a:ea typeface="ＭＳ Ｐゴシック" pitchFamily="34" charset="-128"/>
              </a:defRPr>
            </a:lvl3pPr>
            <a:lvl4pPr marL="1600200" indent="-228600" defTabSz="966788">
              <a:defRPr sz="1200">
                <a:solidFill>
                  <a:schemeClr val="tx1"/>
                </a:solidFill>
                <a:latin typeface="Arial" pitchFamily="34" charset="0"/>
                <a:ea typeface="ＭＳ Ｐゴシック" pitchFamily="34" charset="-128"/>
              </a:defRPr>
            </a:lvl4pPr>
            <a:lvl5pPr marL="2057400" indent="-228600" defTabSz="966788">
              <a:defRPr sz="1200">
                <a:solidFill>
                  <a:schemeClr val="tx1"/>
                </a:solidFill>
                <a:latin typeface="Arial" pitchFamily="34" charset="0"/>
                <a:ea typeface="ＭＳ Ｐゴシック" pitchFamily="34" charset="-128"/>
              </a:defRPr>
            </a:lvl5pPr>
            <a:lvl6pPr marL="25146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defTabSz="966788"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fld id="{10DBFE52-C53D-4F63-B24C-A2CDC5792D72}" type="slidenum">
              <a:rPr lang="en-US">
                <a:solidFill>
                  <a:srgbClr val="E2001A"/>
                </a:solidFill>
              </a:rPr>
              <a:pPr/>
              <a:t>8</a:t>
            </a:fld>
            <a:endParaRPr lang="en-US">
              <a:solidFill>
                <a:srgbClr val="E2001A"/>
              </a:solidFill>
            </a:endParaRPr>
          </a:p>
        </p:txBody>
      </p:sp>
      <p:sp>
        <p:nvSpPr>
          <p:cNvPr id="21506" name="Rectangle 7"/>
          <p:cNvSpPr>
            <a:spLocks noGrp="1" noChangeArrowheads="1"/>
          </p:cNvSpPr>
          <p:nvPr>
            <p:ph type="title"/>
          </p:nvPr>
        </p:nvSpPr>
        <p:spPr/>
        <p:txBody>
          <a:bodyPr/>
          <a:lstStyle/>
          <a:p>
            <a:r>
              <a:rPr lang="it-IT" dirty="0" smtClean="0"/>
              <a:t>JEREMIE SICILIA PMI – LA DOCUMENTAZIONE DA ACQUISIRE</a:t>
            </a:r>
          </a:p>
        </p:txBody>
      </p:sp>
      <p:sp>
        <p:nvSpPr>
          <p:cNvPr id="21507" name="Rectangle 8"/>
          <p:cNvSpPr>
            <a:spLocks noGrp="1" noChangeArrowheads="1"/>
          </p:cNvSpPr>
          <p:nvPr>
            <p:ph type="body" sz="half" idx="1"/>
          </p:nvPr>
        </p:nvSpPr>
        <p:spPr/>
        <p:txBody>
          <a:bodyPr/>
          <a:lstStyle/>
          <a:p>
            <a:pPr algn="just"/>
            <a:r>
              <a:rPr lang="it-IT" sz="1200" dirty="0" smtClean="0"/>
              <a:t>Business </a:t>
            </a:r>
            <a:r>
              <a:rPr lang="it-IT" sz="1200" dirty="0"/>
              <a:t>Plan;</a:t>
            </a:r>
          </a:p>
          <a:p>
            <a:pPr algn="just"/>
            <a:r>
              <a:rPr lang="it-IT" sz="1200" dirty="0" smtClean="0"/>
              <a:t>certificato </a:t>
            </a:r>
            <a:r>
              <a:rPr lang="it-IT" sz="1200" dirty="0"/>
              <a:t>di iscrizione al Registro delle imprese completo di vigenza;</a:t>
            </a:r>
          </a:p>
          <a:p>
            <a:pPr algn="just"/>
            <a:r>
              <a:rPr lang="it-IT" sz="1200" dirty="0" smtClean="0"/>
              <a:t>dichiarazioni </a:t>
            </a:r>
            <a:r>
              <a:rPr lang="it-IT" sz="1200" dirty="0"/>
              <a:t>sostitutive di atto di notorietà comprovanti il possesso dei requisiti dimensionali di PMI e contenenti le altre notizie utili ai fini della verifica di ammissibilità al FEI;</a:t>
            </a:r>
          </a:p>
          <a:p>
            <a:pPr algn="just"/>
            <a:r>
              <a:rPr lang="it-IT" sz="1200" dirty="0" smtClean="0"/>
              <a:t>copia </a:t>
            </a:r>
            <a:r>
              <a:rPr lang="it-IT" sz="1200" dirty="0"/>
              <a:t>dell’ultimo bilancio approvato; </a:t>
            </a:r>
          </a:p>
          <a:p>
            <a:pPr algn="just"/>
            <a:r>
              <a:rPr lang="it-IT" sz="1200" dirty="0" smtClean="0"/>
              <a:t>situazione </a:t>
            </a:r>
            <a:r>
              <a:rPr lang="it-IT" sz="1200" dirty="0"/>
              <a:t>contabile a data recente;</a:t>
            </a:r>
          </a:p>
          <a:p>
            <a:pPr algn="just"/>
            <a:r>
              <a:rPr lang="it-IT" sz="1200" dirty="0" smtClean="0"/>
              <a:t>certificato </a:t>
            </a:r>
            <a:r>
              <a:rPr lang="it-IT" sz="1200" dirty="0"/>
              <a:t>di iscrizione INPS o altro Istituto di previdenza riferito alla data di chiusura dell’ultimo bilancio approvato con indicazione del “ramo” di iscrizione ed il numero complessivo dei dipendenti in costanza di rapporto di lavoro occupati dall’Impresa; </a:t>
            </a:r>
          </a:p>
          <a:p>
            <a:pPr algn="just"/>
            <a:r>
              <a:rPr lang="it-IT" sz="1200" dirty="0" smtClean="0"/>
              <a:t>documentazione </a:t>
            </a:r>
            <a:r>
              <a:rPr lang="it-IT" sz="1200" dirty="0"/>
              <a:t>idonea alla determinazione del numero di ULA (Unità Lavorative Annue) riferite all’esercizio relativo all’ultimo bilancio approvato alla data di domanda del </a:t>
            </a:r>
            <a:r>
              <a:rPr lang="it-IT" sz="1200" dirty="0" smtClean="0"/>
              <a:t>finanziamento (</a:t>
            </a:r>
            <a:r>
              <a:rPr lang="it-IT" sz="1200" dirty="0"/>
              <a:t>Libro Unico Aziendale; modello DM </a:t>
            </a:r>
            <a:r>
              <a:rPr lang="it-IT" sz="1200" dirty="0" smtClean="0"/>
              <a:t>10/</a:t>
            </a:r>
            <a:r>
              <a:rPr lang="it-IT" sz="1200" dirty="0" err="1" smtClean="0"/>
              <a:t>Uniemens</a:t>
            </a:r>
            <a:r>
              <a:rPr lang="it-IT" sz="1200" dirty="0" smtClean="0"/>
              <a:t>);</a:t>
            </a:r>
          </a:p>
          <a:p>
            <a:pPr algn="just"/>
            <a:r>
              <a:rPr lang="it-IT" sz="1200" dirty="0" smtClean="0"/>
              <a:t>certificato </a:t>
            </a:r>
            <a:r>
              <a:rPr lang="it-IT" sz="1200" dirty="0"/>
              <a:t>rilasciato dal competente ispettorato provinciale del lavoro attestante il numero complessivo di dipendenti occupati; </a:t>
            </a:r>
            <a:endParaRPr lang="it-IT" sz="1200" dirty="0" smtClean="0"/>
          </a:p>
          <a:p>
            <a:pPr algn="just"/>
            <a:r>
              <a:rPr lang="it-IT" sz="1200" dirty="0" smtClean="0"/>
              <a:t>DURC (Documento unico di regolarità contributiva)</a:t>
            </a:r>
            <a:endParaRPr lang="it-IT" sz="1200" dirty="0"/>
          </a:p>
          <a:p>
            <a:pPr algn="just"/>
            <a:r>
              <a:rPr lang="it-IT" sz="1200" dirty="0" smtClean="0"/>
              <a:t>eventuale </a:t>
            </a:r>
            <a:r>
              <a:rPr lang="it-IT" sz="1200" dirty="0"/>
              <a:t>ulteriore documentazione necessaria per la richiesta di finanziamento.</a:t>
            </a:r>
          </a:p>
          <a:p>
            <a:endParaRPr lang="it-IT" sz="1200" dirty="0" smtClean="0"/>
          </a:p>
        </p:txBody>
      </p:sp>
      <p:sp>
        <p:nvSpPr>
          <p:cNvPr id="21508" name="Rectangle 9"/>
          <p:cNvSpPr>
            <a:spLocks noGrp="1" noChangeArrowheads="1"/>
          </p:cNvSpPr>
          <p:nvPr>
            <p:ph type="body" sz="half" idx="2"/>
          </p:nvPr>
        </p:nvSpPr>
        <p:spPr/>
        <p:txBody>
          <a:bodyPr/>
          <a:lstStyle/>
          <a:p>
            <a:pPr algn="just">
              <a:buFont typeface="Wingdings" panose="05000000000000000000" pitchFamily="2" charset="2"/>
              <a:buChar char="Ø"/>
            </a:pPr>
            <a:r>
              <a:rPr lang="it-IT" sz="1600" dirty="0">
                <a:latin typeface="+mj-lt"/>
              </a:rPr>
              <a:t>Tutta la </a:t>
            </a:r>
            <a:r>
              <a:rPr lang="it-IT" sz="1600" dirty="0" smtClean="0">
                <a:latin typeface="+mj-lt"/>
              </a:rPr>
              <a:t>documentazione, in originale,  </a:t>
            </a:r>
            <a:r>
              <a:rPr lang="it-IT" sz="1600" dirty="0">
                <a:latin typeface="+mj-lt"/>
              </a:rPr>
              <a:t>dovrà essere firmata obbligatoriamente dal Legale Rappresentante dell’impresa o suo procuratore delegato con specifica procura che va trattenuta agli atti.</a:t>
            </a:r>
          </a:p>
          <a:p>
            <a:pPr algn="just">
              <a:buFont typeface="Wingdings" panose="05000000000000000000" pitchFamily="2" charset="2"/>
              <a:buChar char="Ø"/>
            </a:pPr>
            <a:r>
              <a:rPr lang="it-IT" sz="1600" dirty="0">
                <a:latin typeface="+mj-lt"/>
              </a:rPr>
              <a:t>La </a:t>
            </a:r>
            <a:r>
              <a:rPr lang="it-IT" sz="1600" dirty="0" smtClean="0">
                <a:latin typeface="+mj-lt"/>
              </a:rPr>
              <a:t>documentazione </a:t>
            </a:r>
            <a:r>
              <a:rPr lang="it-IT" sz="1600" dirty="0">
                <a:latin typeface="+mj-lt"/>
              </a:rPr>
              <a:t>dove previsto in copia dovrà essere prodotta in copia conforme </a:t>
            </a:r>
            <a:r>
              <a:rPr lang="it-IT" sz="1600" dirty="0" smtClean="0">
                <a:latin typeface="+mj-lt"/>
              </a:rPr>
              <a:t>all’originale. </a:t>
            </a:r>
          </a:p>
          <a:p>
            <a:pPr algn="just">
              <a:buFont typeface="Wingdings" panose="05000000000000000000" pitchFamily="2" charset="2"/>
              <a:buChar char="Ø"/>
            </a:pPr>
            <a:r>
              <a:rPr lang="it-IT" sz="1600" dirty="0">
                <a:latin typeface="+mj-lt"/>
              </a:rPr>
              <a:t>La documentazione va presentata presso le sedi </a:t>
            </a:r>
            <a:r>
              <a:rPr lang="it-IT" sz="1600" dirty="0" smtClean="0">
                <a:latin typeface="+mj-lt"/>
              </a:rPr>
              <a:t>UniCredit.</a:t>
            </a:r>
          </a:p>
          <a:p>
            <a:pPr algn="just">
              <a:buFont typeface="Wingdings" panose="05000000000000000000" pitchFamily="2" charset="2"/>
              <a:buChar char="Ø"/>
            </a:pPr>
            <a:r>
              <a:rPr lang="it-IT" sz="1600" dirty="0">
                <a:latin typeface="+mj-lt"/>
              </a:rPr>
              <a:t>Una PMI (o il </a:t>
            </a:r>
            <a:r>
              <a:rPr lang="it-IT" sz="1600" dirty="0" smtClean="0">
                <a:latin typeface="+mj-lt"/>
              </a:rPr>
              <a:t>Gruppo</a:t>
            </a:r>
            <a:r>
              <a:rPr lang="it-IT" sz="1600" dirty="0">
                <a:latin typeface="+mj-lt"/>
              </a:rPr>
              <a:t>) può anche richiedere più finanziamenti </a:t>
            </a:r>
            <a:r>
              <a:rPr lang="it-IT" sz="1600" dirty="0" err="1">
                <a:latin typeface="+mj-lt"/>
              </a:rPr>
              <a:t>Jeremie</a:t>
            </a:r>
            <a:r>
              <a:rPr lang="it-IT" sz="1600" dirty="0">
                <a:latin typeface="+mj-lt"/>
              </a:rPr>
              <a:t> a condizione che l'importo massimo complessivo dei prestiti non superi il limite </a:t>
            </a:r>
            <a:r>
              <a:rPr lang="it-IT" sz="1600" dirty="0" smtClean="0">
                <a:latin typeface="+mj-lt"/>
              </a:rPr>
              <a:t>massimo di euro 1.500.000 .</a:t>
            </a:r>
          </a:p>
          <a:p>
            <a:pPr algn="just">
              <a:buFont typeface="Wingdings" panose="05000000000000000000" pitchFamily="2" charset="2"/>
              <a:buChar char="Ø"/>
            </a:pPr>
            <a:endParaRPr lang="it-IT" sz="1600" dirty="0" smtClean="0">
              <a:latin typeface="+mj-lt"/>
            </a:endParaRPr>
          </a:p>
        </p:txBody>
      </p:sp>
      <p:sp>
        <p:nvSpPr>
          <p:cNvPr id="21509" name="Text Box 10"/>
          <p:cNvSpPr txBox="1">
            <a:spLocks noChangeArrowheads="1"/>
          </p:cNvSpPr>
          <p:nvPr/>
        </p:nvSpPr>
        <p:spPr bwMode="auto">
          <a:xfrm>
            <a:off x="1211263" y="6477000"/>
            <a:ext cx="8154987"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lIns="0" tIns="0" rIns="0" bIns="0"/>
          <a:lstStyle>
            <a:lvl1pPr>
              <a:defRPr sz="1200">
                <a:solidFill>
                  <a:schemeClr val="tx1"/>
                </a:solidFill>
                <a:latin typeface="Arial" pitchFamily="34" charset="0"/>
                <a:ea typeface="ＭＳ Ｐゴシック" pitchFamily="34" charset="-128"/>
              </a:defRPr>
            </a:lvl1pPr>
            <a:lvl2pPr marL="742950" indent="-285750">
              <a:defRPr sz="1200">
                <a:solidFill>
                  <a:schemeClr val="tx1"/>
                </a:solidFill>
                <a:latin typeface="Arial" pitchFamily="34" charset="0"/>
                <a:ea typeface="ＭＳ Ｐゴシック" pitchFamily="34" charset="-128"/>
              </a:defRPr>
            </a:lvl2pPr>
            <a:lvl3pPr marL="1143000" indent="-228600">
              <a:defRPr sz="1200">
                <a:solidFill>
                  <a:schemeClr val="tx1"/>
                </a:solidFill>
                <a:latin typeface="Arial" pitchFamily="34" charset="0"/>
                <a:ea typeface="ＭＳ Ｐゴシック" pitchFamily="34" charset="-128"/>
              </a:defRPr>
            </a:lvl3pPr>
            <a:lvl4pPr marL="1600200" indent="-228600">
              <a:defRPr sz="1200">
                <a:solidFill>
                  <a:schemeClr val="tx1"/>
                </a:solidFill>
                <a:latin typeface="Arial" pitchFamily="34" charset="0"/>
                <a:ea typeface="ＭＳ Ｐゴシック" pitchFamily="34" charset="-128"/>
              </a:defRPr>
            </a:lvl4pPr>
            <a:lvl5pPr marL="2057400" indent="-22860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endParaRPr lang="it-IT" sz="900" dirty="0"/>
          </a:p>
        </p:txBody>
      </p:sp>
      <p:sp>
        <p:nvSpPr>
          <p:cNvPr id="21510" name="Rectangle 5"/>
          <p:cNvSpPr>
            <a:spLocks noChangeArrowheads="1"/>
          </p:cNvSpPr>
          <p:nvPr/>
        </p:nvSpPr>
        <p:spPr bwMode="auto">
          <a:xfrm>
            <a:off x="9278186" y="809815"/>
            <a:ext cx="153773" cy="3075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6111" tIns="76111" rIns="76111" bIns="76111" anchor="ctr">
            <a:spAutoFit/>
          </a:bodyPr>
          <a:lstStyle/>
          <a:p>
            <a:pPr algn="r"/>
            <a:endParaRPr lang="it-IT" sz="1000" dirty="0">
              <a:solidFill>
                <a:srgbClr val="E2001A"/>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JEREMIE SICILIA PMI </a:t>
            </a:r>
            <a:r>
              <a:rPr lang="it-IT" dirty="0" smtClean="0"/>
              <a:t>– ASSISTENZA E INFORMAZIONI</a:t>
            </a:r>
            <a:endParaRPr lang="en-US" dirty="0"/>
          </a:p>
        </p:txBody>
      </p:sp>
      <p:sp>
        <p:nvSpPr>
          <p:cNvPr id="3" name="Segnaposto contenuto 2"/>
          <p:cNvSpPr>
            <a:spLocks noGrp="1"/>
          </p:cNvSpPr>
          <p:nvPr>
            <p:ph idx="1"/>
          </p:nvPr>
        </p:nvSpPr>
        <p:spPr/>
        <p:txBody>
          <a:bodyPr/>
          <a:lstStyle/>
          <a:p>
            <a:pPr marL="0" indent="0" algn="ctr">
              <a:buNone/>
            </a:pPr>
            <a:endParaRPr lang="it-IT" sz="2400" dirty="0" smtClean="0">
              <a:latin typeface="+mj-lt"/>
            </a:endParaRPr>
          </a:p>
          <a:p>
            <a:pPr marL="0" indent="0">
              <a:buNone/>
            </a:pPr>
            <a:r>
              <a:rPr lang="en-US" sz="1600" b="1" dirty="0"/>
              <a:t>Per </a:t>
            </a:r>
            <a:r>
              <a:rPr lang="en-US" sz="1600" b="1" dirty="0" err="1"/>
              <a:t>informazioni</a:t>
            </a:r>
            <a:r>
              <a:rPr lang="en-US" sz="1600" b="1" dirty="0"/>
              <a:t>:</a:t>
            </a:r>
          </a:p>
          <a:p>
            <a:r>
              <a:rPr lang="en-US" sz="1600" b="1" dirty="0"/>
              <a:t> E-mail: Agevolazioni.JeremieSicilia-Italia@unicredit.eu</a:t>
            </a:r>
          </a:p>
          <a:p>
            <a:r>
              <a:rPr lang="nn-NO" sz="1600" b="1" dirty="0"/>
              <a:t> Tel. Nr. Verde: 800 800 488</a:t>
            </a:r>
          </a:p>
          <a:p>
            <a:pPr marL="0" indent="0">
              <a:buNone/>
            </a:pPr>
            <a:endParaRPr lang="it-IT" sz="1600" b="1" dirty="0" smtClean="0"/>
          </a:p>
          <a:p>
            <a:pPr marL="0" indent="0">
              <a:buNone/>
            </a:pPr>
            <a:endParaRPr lang="it-IT" sz="1600" b="1" dirty="0"/>
          </a:p>
          <a:p>
            <a:pPr marL="0" indent="0" algn="ctr">
              <a:buNone/>
            </a:pPr>
            <a:r>
              <a:rPr lang="it-IT" sz="1600" b="1" dirty="0" smtClean="0"/>
              <a:t>Avviso </a:t>
            </a:r>
            <a:r>
              <a:rPr lang="it-IT" sz="1600" b="1" dirty="0"/>
              <a:t>pubblicato sul sito internet di UniCredit</a:t>
            </a:r>
          </a:p>
          <a:p>
            <a:pPr marL="0" indent="0" algn="ctr">
              <a:buNone/>
            </a:pPr>
            <a:r>
              <a:rPr lang="en-US" sz="1600" b="1" u="sng" dirty="0">
                <a:hlinkClick r:id="rId2"/>
              </a:rPr>
              <a:t>https://</a:t>
            </a:r>
            <a:r>
              <a:rPr lang="en-US" sz="1600" b="1" u="sng" dirty="0" smtClean="0">
                <a:hlinkClick r:id="rId2"/>
              </a:rPr>
              <a:t>www.unicredit.it</a:t>
            </a:r>
            <a:endParaRPr lang="en-US" sz="1600" b="1" u="sng" dirty="0" smtClean="0"/>
          </a:p>
          <a:p>
            <a:pPr marL="0" indent="0" algn="ctr">
              <a:buNone/>
            </a:pPr>
            <a:endParaRPr lang="it-IT" sz="1600" b="1" u="sng" dirty="0">
              <a:latin typeface="+mj-lt"/>
            </a:endParaRPr>
          </a:p>
          <a:p>
            <a:pPr marL="0" indent="0" algn="ctr">
              <a:buNone/>
            </a:pPr>
            <a:endParaRPr lang="it-IT" sz="1600" u="sng" dirty="0">
              <a:latin typeface="+mj-lt"/>
            </a:endParaRPr>
          </a:p>
        </p:txBody>
      </p:sp>
      <p:sp>
        <p:nvSpPr>
          <p:cNvPr id="4" name="Segnaposto numero diapositiva 3"/>
          <p:cNvSpPr>
            <a:spLocks noGrp="1"/>
          </p:cNvSpPr>
          <p:nvPr>
            <p:ph type="sldNum" sz="quarter" idx="10"/>
          </p:nvPr>
        </p:nvSpPr>
        <p:spPr/>
        <p:txBody>
          <a:bodyPr/>
          <a:lstStyle/>
          <a:p>
            <a:fld id="{91086483-C8C7-4D2E-9BEB-340FE4D03B70}" type="slidenum">
              <a:rPr lang="en-US" smtClean="0"/>
              <a:pPr/>
              <a:t>9</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923" y="3770420"/>
            <a:ext cx="5075488" cy="2347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3828963"/>
      </p:ext>
    </p:extLst>
  </p:cSld>
  <p:clrMapOvr>
    <a:masterClrMapping/>
  </p:clrMapOvr>
</p:sld>
</file>

<file path=ppt/theme/theme1.xml><?xml version="1.0" encoding="utf-8"?>
<a:theme xmlns:a="http://schemas.openxmlformats.org/drawingml/2006/main" name="PPT_UniCredit_ita">
  <a:themeElements>
    <a:clrScheme name="Tema di Office 1">
      <a:dk1>
        <a:srgbClr val="000000"/>
      </a:dk1>
      <a:lt1>
        <a:srgbClr val="FFFFFF"/>
      </a:lt1>
      <a:dk2>
        <a:srgbClr val="000000"/>
      </a:dk2>
      <a:lt2>
        <a:srgbClr val="808080"/>
      </a:lt2>
      <a:accent1>
        <a:srgbClr val="E6E6E6"/>
      </a:accent1>
      <a:accent2>
        <a:srgbClr val="0000CC"/>
      </a:accent2>
      <a:accent3>
        <a:srgbClr val="FFFFFF"/>
      </a:accent3>
      <a:accent4>
        <a:srgbClr val="000000"/>
      </a:accent4>
      <a:accent5>
        <a:srgbClr val="F0F0F0"/>
      </a:accent5>
      <a:accent6>
        <a:srgbClr val="0000B9"/>
      </a:accent6>
      <a:hlink>
        <a:srgbClr val="51A836"/>
      </a:hlink>
      <a:folHlink>
        <a:srgbClr val="E2001A"/>
      </a:folHlink>
    </a:clrScheme>
    <a:fontScheme name="Tema di Offic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Tema di Office 1">
        <a:dk1>
          <a:srgbClr val="000000"/>
        </a:dk1>
        <a:lt1>
          <a:srgbClr val="FFFFFF"/>
        </a:lt1>
        <a:dk2>
          <a:srgbClr val="000000"/>
        </a:dk2>
        <a:lt2>
          <a:srgbClr val="808080"/>
        </a:lt2>
        <a:accent1>
          <a:srgbClr val="E6E6E6"/>
        </a:accent1>
        <a:accent2>
          <a:srgbClr val="0000CC"/>
        </a:accent2>
        <a:accent3>
          <a:srgbClr val="FFFFFF"/>
        </a:accent3>
        <a:accent4>
          <a:srgbClr val="000000"/>
        </a:accent4>
        <a:accent5>
          <a:srgbClr val="F0F0F0"/>
        </a:accent5>
        <a:accent6>
          <a:srgbClr val="0000B9"/>
        </a:accent6>
        <a:hlink>
          <a:srgbClr val="51A836"/>
        </a:hlink>
        <a:folHlink>
          <a:srgbClr val="E200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PPT_UniCredit_ita</Template>
  <TotalTime>0</TotalTime>
  <Words>1520</Words>
  <Application>Microsoft Office PowerPoint</Application>
  <PresentationFormat>Personalizzato</PresentationFormat>
  <Paragraphs>103</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PPT_UniCredit_ita</vt:lpstr>
      <vt:lpstr>JEREMIE SICILIA PMI</vt:lpstr>
      <vt:lpstr>JEREMIE SICILIA PMI – L'ACCORDO TRA UNICREDIT E FEI</vt:lpstr>
      <vt:lpstr>JEREMIE SICILIA PMI – BENEFICIARI E PROGRAMMI FINANZIABILI</vt:lpstr>
      <vt:lpstr>JEREMIE SICILIA PMI – BENEFICIARI E PROGRAMMI FINANZIABILI</vt:lpstr>
      <vt:lpstr>JEREMIE SICILIA PMI – BENEFICIARI E PROGRAMMI FINANZIABILI</vt:lpstr>
      <vt:lpstr>JEREMIE SICILIA PMI – BENEFICIARI E PROGRAMMI FINANZIABILI</vt:lpstr>
      <vt:lpstr>JEREMIE SICILIA PMI – CONDIZIONI DEL FINANZIAMENTO </vt:lpstr>
      <vt:lpstr>JEREMIE SICILIA PMI – LA DOCUMENTAZIONE DA ACQUISIRE</vt:lpstr>
      <vt:lpstr>JEREMIE SICILIA PMI – ASSISTENZA E INFORMAZIONI</vt:lpstr>
      <vt:lpstr>JEREMIE SICILIA PMI </vt:lpstr>
    </vt:vector>
  </TitlesOfParts>
  <Company>UGIS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RICCARDO . BENANTI</dc:creator>
  <cp:lastModifiedBy>RICCARDO . BENANTI</cp:lastModifiedBy>
  <cp:revision>72</cp:revision>
  <cp:lastPrinted>2015-01-19T16:52:19Z</cp:lastPrinted>
  <dcterms:created xsi:type="dcterms:W3CDTF">2014-06-13T09:05:35Z</dcterms:created>
  <dcterms:modified xsi:type="dcterms:W3CDTF">2015-01-19T16:52:27Z</dcterms:modified>
</cp:coreProperties>
</file>